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2" r:id="rId5"/>
    <p:sldId id="263" r:id="rId6"/>
    <p:sldId id="259" r:id="rId7"/>
    <p:sldId id="260" r:id="rId8"/>
    <p:sldId id="269" r:id="rId9"/>
    <p:sldId id="268" r:id="rId10"/>
    <p:sldId id="261" r:id="rId11"/>
    <p:sldId id="265" r:id="rId12"/>
    <p:sldId id="266" r:id="rId13"/>
    <p:sldId id="270" r:id="rId14"/>
    <p:sldId id="271" r:id="rId15"/>
    <p:sldId id="272" r:id="rId16"/>
    <p:sldId id="273" r:id="rId17"/>
    <p:sldId id="267" r:id="rId18"/>
    <p:sldId id="274" r:id="rId19"/>
    <p:sldId id="275" r:id="rId20"/>
    <p:sldId id="276" r:id="rId21"/>
    <p:sldId id="279" r:id="rId22"/>
    <p:sldId id="277" r:id="rId23"/>
    <p:sldId id="278" r:id="rId24"/>
    <p:sldId id="281" r:id="rId25"/>
    <p:sldId id="283"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14" y="7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ley Brown" userId="c7d62234183fd3ba" providerId="LiveId" clId="{DEAFC5EA-19C1-4FD4-8360-EF971912201B}"/>
    <pc:docChg chg="custSel addSld modSld">
      <pc:chgData name="Ansley Brown" userId="c7d62234183fd3ba" providerId="LiveId" clId="{DEAFC5EA-19C1-4FD4-8360-EF971912201B}" dt="2025-12-11T06:41:25.155" v="377" actId="20577"/>
      <pc:docMkLst>
        <pc:docMk/>
      </pc:docMkLst>
      <pc:sldChg chg="modSp new mod">
        <pc:chgData name="Ansley Brown" userId="c7d62234183fd3ba" providerId="LiveId" clId="{DEAFC5EA-19C1-4FD4-8360-EF971912201B}" dt="2025-12-11T06:41:25.155" v="377" actId="20577"/>
        <pc:sldMkLst>
          <pc:docMk/>
          <pc:sldMk cId="2251295702" sldId="283"/>
        </pc:sldMkLst>
        <pc:spChg chg="mod">
          <ac:chgData name="Ansley Brown" userId="c7d62234183fd3ba" providerId="LiveId" clId="{DEAFC5EA-19C1-4FD4-8360-EF971912201B}" dt="2025-12-11T06:34:06.171" v="13" actId="20577"/>
          <ac:spMkLst>
            <pc:docMk/>
            <pc:sldMk cId="2251295702" sldId="283"/>
            <ac:spMk id="2" creationId="{4D20D05F-76BC-2B4A-80E4-14347F2CFEFA}"/>
          </ac:spMkLst>
        </pc:spChg>
        <pc:spChg chg="mod">
          <ac:chgData name="Ansley Brown" userId="c7d62234183fd3ba" providerId="LiveId" clId="{DEAFC5EA-19C1-4FD4-8360-EF971912201B}" dt="2025-12-11T06:41:25.155" v="377" actId="20577"/>
          <ac:spMkLst>
            <pc:docMk/>
            <pc:sldMk cId="2251295702" sldId="283"/>
            <ac:spMk id="3" creationId="{1A812F98-9960-DE66-0662-5BC6014C94E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Annual STIR Accumulation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0"/>
          <c:order val="0"/>
          <c:tx>
            <c:strRef>
              <c:f>stir_daily_system_wide!$U$1</c:f>
              <c:strCache>
                <c:ptCount val="1"/>
                <c:pt idx="0">
                  <c:v>CT_STIR_Sum_Year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stir_daily_system_wide!$U$2:$U$174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102.37499999999901</c:v>
                </c:pt>
                <c:pt idx="14">
                  <c:v>133.57499999999999</c:v>
                </c:pt>
                <c:pt idx="15">
                  <c:v>154.375</c:v>
                </c:pt>
                <c:pt idx="16">
                  <c:v>154.375</c:v>
                </c:pt>
                <c:pt idx="17">
                  <c:v>177.36874999999901</c:v>
                </c:pt>
                <c:pt idx="18">
                  <c:v>177.36874999999901</c:v>
                </c:pt>
                <c:pt idx="19">
                  <c:v>183.86874999999901</c:v>
                </c:pt>
                <c:pt idx="20">
                  <c:v>185.33124999999899</c:v>
                </c:pt>
                <c:pt idx="21">
                  <c:v>186.79374999999999</c:v>
                </c:pt>
                <c:pt idx="22">
                  <c:v>186.79374999999999</c:v>
                </c:pt>
                <c:pt idx="23">
                  <c:v>186.79374999999999</c:v>
                </c:pt>
                <c:pt idx="24">
                  <c:v>204.66874999999999</c:v>
                </c:pt>
                <c:pt idx="25">
                  <c:v>211.16874999999999</c:v>
                </c:pt>
                <c:pt idx="26">
                  <c:v>241.88124999999999</c:v>
                </c:pt>
                <c:pt idx="27">
                  <c:v>344.256249999999</c:v>
                </c:pt>
                <c:pt idx="28">
                  <c:v>10.4</c:v>
                </c:pt>
                <c:pt idx="29">
                  <c:v>33.393749999999997</c:v>
                </c:pt>
                <c:pt idx="30">
                  <c:v>36.643749999999997</c:v>
                </c:pt>
                <c:pt idx="31">
                  <c:v>39.893749999999997</c:v>
                </c:pt>
                <c:pt idx="32">
                  <c:v>39.893749999999997</c:v>
                </c:pt>
                <c:pt idx="33">
                  <c:v>54.518749999999997</c:v>
                </c:pt>
                <c:pt idx="34">
                  <c:v>54.518749999999997</c:v>
                </c:pt>
                <c:pt idx="35">
                  <c:v>61.018749999999997</c:v>
                </c:pt>
                <c:pt idx="36">
                  <c:v>66.478749999999906</c:v>
                </c:pt>
                <c:pt idx="37">
                  <c:v>168.85374999999999</c:v>
                </c:pt>
                <c:pt idx="38">
                  <c:v>171.04749999999899</c:v>
                </c:pt>
                <c:pt idx="39">
                  <c:v>2.1937499999999899</c:v>
                </c:pt>
                <c:pt idx="40">
                  <c:v>12.59375</c:v>
                </c:pt>
                <c:pt idx="41">
                  <c:v>33.653750000000002</c:v>
                </c:pt>
                <c:pt idx="42">
                  <c:v>58.841250000000002</c:v>
                </c:pt>
                <c:pt idx="43">
                  <c:v>62.091250000000002</c:v>
                </c:pt>
                <c:pt idx="44">
                  <c:v>62.091250000000002</c:v>
                </c:pt>
                <c:pt idx="45">
                  <c:v>76.716250000000002</c:v>
                </c:pt>
                <c:pt idx="46">
                  <c:v>113.92874999999999</c:v>
                </c:pt>
                <c:pt idx="47">
                  <c:v>141.375</c:v>
                </c:pt>
                <c:pt idx="48">
                  <c:v>143.56874999999999</c:v>
                </c:pt>
                <c:pt idx="49">
                  <c:v>143.56874999999999</c:v>
                </c:pt>
                <c:pt idx="50">
                  <c:v>169.8125</c:v>
                </c:pt>
                <c:pt idx="51">
                  <c:v>173.0625</c:v>
                </c:pt>
                <c:pt idx="52">
                  <c:v>173.0625</c:v>
                </c:pt>
                <c:pt idx="53">
                  <c:v>187.6875</c:v>
                </c:pt>
                <c:pt idx="54">
                  <c:v>194.1875</c:v>
                </c:pt>
                <c:pt idx="55">
                  <c:v>224.9</c:v>
                </c:pt>
                <c:pt idx="56">
                  <c:v>353.79499999999899</c:v>
                </c:pt>
                <c:pt idx="57">
                  <c:v>2.1937499999999899</c:v>
                </c:pt>
                <c:pt idx="58">
                  <c:v>12.59375</c:v>
                </c:pt>
                <c:pt idx="59">
                  <c:v>15.84375</c:v>
                </c:pt>
                <c:pt idx="60">
                  <c:v>41.03125</c:v>
                </c:pt>
                <c:pt idx="61">
                  <c:v>47.368749999999999</c:v>
                </c:pt>
                <c:pt idx="62">
                  <c:v>47.368749999999999</c:v>
                </c:pt>
                <c:pt idx="63">
                  <c:v>53.868749999999999</c:v>
                </c:pt>
                <c:pt idx="64">
                  <c:v>69.224999999999994</c:v>
                </c:pt>
                <c:pt idx="65">
                  <c:v>69.224999999999994</c:v>
                </c:pt>
                <c:pt idx="66">
                  <c:v>69.224999999999994</c:v>
                </c:pt>
                <c:pt idx="67">
                  <c:v>104.568749999999</c:v>
                </c:pt>
                <c:pt idx="68">
                  <c:v>117.162499999999</c:v>
                </c:pt>
                <c:pt idx="69">
                  <c:v>120.412499999999</c:v>
                </c:pt>
                <c:pt idx="70">
                  <c:v>143.40624999999901</c:v>
                </c:pt>
                <c:pt idx="71">
                  <c:v>143.40624999999901</c:v>
                </c:pt>
                <c:pt idx="72">
                  <c:v>146.65624999999901</c:v>
                </c:pt>
                <c:pt idx="73">
                  <c:v>161.28124999999901</c:v>
                </c:pt>
                <c:pt idx="74">
                  <c:v>167.78124999999901</c:v>
                </c:pt>
                <c:pt idx="75">
                  <c:v>173.24124999999901</c:v>
                </c:pt>
                <c:pt idx="76">
                  <c:v>102.37499999999901</c:v>
                </c:pt>
                <c:pt idx="77">
                  <c:v>104.568749999999</c:v>
                </c:pt>
                <c:pt idx="78">
                  <c:v>117.162499999999</c:v>
                </c:pt>
                <c:pt idx="79">
                  <c:v>119.35624999999899</c:v>
                </c:pt>
                <c:pt idx="80">
                  <c:v>122.60624999999899</c:v>
                </c:pt>
                <c:pt idx="81">
                  <c:v>137.23124999999999</c:v>
                </c:pt>
                <c:pt idx="82">
                  <c:v>138.69374999999999</c:v>
                </c:pt>
                <c:pt idx="83">
                  <c:v>141.94374999999999</c:v>
                </c:pt>
                <c:pt idx="84">
                  <c:v>156.56874999999999</c:v>
                </c:pt>
                <c:pt idx="85">
                  <c:v>158.76249999999999</c:v>
                </c:pt>
                <c:pt idx="86">
                  <c:v>173.38749999999999</c:v>
                </c:pt>
                <c:pt idx="87">
                  <c:v>179.88749999999999</c:v>
                </c:pt>
                <c:pt idx="88">
                  <c:v>186.38749999999999</c:v>
                </c:pt>
                <c:pt idx="89">
                  <c:v>197.30749999999901</c:v>
                </c:pt>
                <c:pt idx="90">
                  <c:v>197.30749999999901</c:v>
                </c:pt>
                <c:pt idx="91">
                  <c:v>225.74499999999901</c:v>
                </c:pt>
                <c:pt idx="92">
                  <c:v>232.08249999999899</c:v>
                </c:pt>
                <c:pt idx="93">
                  <c:v>0</c:v>
                </c:pt>
                <c:pt idx="94">
                  <c:v>0</c:v>
                </c:pt>
                <c:pt idx="95">
                  <c:v>0</c:v>
                </c:pt>
                <c:pt idx="96">
                  <c:v>0</c:v>
                </c:pt>
                <c:pt idx="97">
                  <c:v>0</c:v>
                </c:pt>
                <c:pt idx="98">
                  <c:v>0</c:v>
                </c:pt>
                <c:pt idx="99">
                  <c:v>0</c:v>
                </c:pt>
                <c:pt idx="100">
                  <c:v>6.5</c:v>
                </c:pt>
                <c:pt idx="101">
                  <c:v>21.856249999999999</c:v>
                </c:pt>
                <c:pt idx="102">
                  <c:v>21.856249999999999</c:v>
                </c:pt>
                <c:pt idx="103">
                  <c:v>27.31625</c:v>
                </c:pt>
                <c:pt idx="104">
                  <c:v>48.376249999999999</c:v>
                </c:pt>
                <c:pt idx="105">
                  <c:v>150.751249999999</c:v>
                </c:pt>
                <c:pt idx="106">
                  <c:v>152.94499999999999</c:v>
                </c:pt>
                <c:pt idx="107">
                  <c:v>163.344999999999</c:v>
                </c:pt>
                <c:pt idx="108">
                  <c:v>3.25</c:v>
                </c:pt>
                <c:pt idx="109">
                  <c:v>26.243749999999999</c:v>
                </c:pt>
                <c:pt idx="110">
                  <c:v>29.493749999999999</c:v>
                </c:pt>
                <c:pt idx="111">
                  <c:v>29.493749999999999</c:v>
                </c:pt>
                <c:pt idx="112">
                  <c:v>29.493749999999999</c:v>
                </c:pt>
                <c:pt idx="113">
                  <c:v>29.493749999999999</c:v>
                </c:pt>
                <c:pt idx="114">
                  <c:v>29.493749999999999</c:v>
                </c:pt>
                <c:pt idx="115">
                  <c:v>31.6875</c:v>
                </c:pt>
                <c:pt idx="116">
                  <c:v>38.1875</c:v>
                </c:pt>
                <c:pt idx="117">
                  <c:v>68.900000000000006</c:v>
                </c:pt>
                <c:pt idx="118">
                  <c:v>74.36</c:v>
                </c:pt>
                <c:pt idx="119">
                  <c:v>5.46</c:v>
                </c:pt>
                <c:pt idx="120">
                  <c:v>107.834999999999</c:v>
                </c:pt>
                <c:pt idx="121">
                  <c:v>120.428749999999</c:v>
                </c:pt>
                <c:pt idx="122">
                  <c:v>122.62249999999899</c:v>
                </c:pt>
                <c:pt idx="123">
                  <c:v>124.816249999999</c:v>
                </c:pt>
                <c:pt idx="124">
                  <c:v>128.066249999999</c:v>
                </c:pt>
                <c:pt idx="125">
                  <c:v>163.49124999999901</c:v>
                </c:pt>
                <c:pt idx="126">
                  <c:v>165.68499999999901</c:v>
                </c:pt>
                <c:pt idx="127">
                  <c:v>167.878749999999</c:v>
                </c:pt>
                <c:pt idx="128">
                  <c:v>171.128749999999</c:v>
                </c:pt>
                <c:pt idx="129">
                  <c:v>171.128749999999</c:v>
                </c:pt>
                <c:pt idx="130">
                  <c:v>174.378749999999</c:v>
                </c:pt>
                <c:pt idx="131">
                  <c:v>203.628749999999</c:v>
                </c:pt>
                <c:pt idx="132">
                  <c:v>203.628749999999</c:v>
                </c:pt>
                <c:pt idx="133">
                  <c:v>210.128749999999</c:v>
                </c:pt>
                <c:pt idx="134">
                  <c:v>240.84124999999901</c:v>
                </c:pt>
                <c:pt idx="135">
                  <c:v>246.30124999999899</c:v>
                </c:pt>
                <c:pt idx="136">
                  <c:v>251.76124999999999</c:v>
                </c:pt>
                <c:pt idx="137">
                  <c:v>272.821249999999</c:v>
                </c:pt>
                <c:pt idx="138">
                  <c:v>377.39</c:v>
                </c:pt>
                <c:pt idx="139">
                  <c:v>389.98374999999999</c:v>
                </c:pt>
                <c:pt idx="140">
                  <c:v>38.674999999999997</c:v>
                </c:pt>
                <c:pt idx="141">
                  <c:v>40.868749999999999</c:v>
                </c:pt>
                <c:pt idx="142">
                  <c:v>44.118749999999999</c:v>
                </c:pt>
                <c:pt idx="143">
                  <c:v>44.118749999999999</c:v>
                </c:pt>
                <c:pt idx="144">
                  <c:v>76.618750000000006</c:v>
                </c:pt>
                <c:pt idx="145">
                  <c:v>83.118750000000006</c:v>
                </c:pt>
                <c:pt idx="146">
                  <c:v>98.474999999999994</c:v>
                </c:pt>
                <c:pt idx="147">
                  <c:v>206.30999999999901</c:v>
                </c:pt>
                <c:pt idx="148">
                  <c:v>208.503749999999</c:v>
                </c:pt>
                <c:pt idx="149">
                  <c:v>2.1937499999999899</c:v>
                </c:pt>
                <c:pt idx="150">
                  <c:v>12.59375</c:v>
                </c:pt>
                <c:pt idx="151">
                  <c:v>38.837499999999999</c:v>
                </c:pt>
                <c:pt idx="152">
                  <c:v>41.03125</c:v>
                </c:pt>
                <c:pt idx="153">
                  <c:v>47.53125</c:v>
                </c:pt>
                <c:pt idx="154">
                  <c:v>47.53125</c:v>
                </c:pt>
                <c:pt idx="155">
                  <c:v>50.78125</c:v>
                </c:pt>
                <c:pt idx="156">
                  <c:v>67.599999999999994</c:v>
                </c:pt>
                <c:pt idx="157">
                  <c:v>74.099999999999994</c:v>
                </c:pt>
                <c:pt idx="158">
                  <c:v>82.81</c:v>
                </c:pt>
                <c:pt idx="159">
                  <c:v>112.14125</c:v>
                </c:pt>
                <c:pt idx="160">
                  <c:v>21.06</c:v>
                </c:pt>
                <c:pt idx="161">
                  <c:v>123.43499999999899</c:v>
                </c:pt>
                <c:pt idx="162">
                  <c:v>125.628749999999</c:v>
                </c:pt>
                <c:pt idx="163">
                  <c:v>127.822499999999</c:v>
                </c:pt>
                <c:pt idx="164">
                  <c:v>138.2225</c:v>
                </c:pt>
                <c:pt idx="165">
                  <c:v>2.1937499999999899</c:v>
                </c:pt>
                <c:pt idx="166">
                  <c:v>6.5812499999999901</c:v>
                </c:pt>
                <c:pt idx="167">
                  <c:v>9.8312499999999901</c:v>
                </c:pt>
                <c:pt idx="168">
                  <c:v>9.8312499999999901</c:v>
                </c:pt>
                <c:pt idx="169">
                  <c:v>32.824999999999903</c:v>
                </c:pt>
                <c:pt idx="170">
                  <c:v>36.074999999999903</c:v>
                </c:pt>
                <c:pt idx="171">
                  <c:v>39.324999999999903</c:v>
                </c:pt>
                <c:pt idx="172">
                  <c:v>70.037499999999994</c:v>
                </c:pt>
              </c:numCache>
            </c:numRef>
          </c:val>
          <c:extLst>
            <c:ext xmlns:c16="http://schemas.microsoft.com/office/drawing/2014/chart" uri="{C3380CC4-5D6E-409C-BE32-E72D297353CC}">
              <c16:uniqueId val="{00000000-DEE8-4C90-B30B-A0EDA263D96C}"/>
            </c:ext>
          </c:extLst>
        </c:ser>
        <c:ser>
          <c:idx val="1"/>
          <c:order val="1"/>
          <c:tx>
            <c:strRef>
              <c:f>stir_daily_system_wide!$W$1</c:f>
              <c:strCache>
                <c:ptCount val="1"/>
                <c:pt idx="0">
                  <c:v>ST_STIR_Sum_Year</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stir_daily_system_wide!$W$2:$W$174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0</c:v>
                </c:pt>
                <c:pt idx="14">
                  <c:v>0</c:v>
                </c:pt>
                <c:pt idx="15">
                  <c:v>14.625</c:v>
                </c:pt>
                <c:pt idx="16">
                  <c:v>19.5</c:v>
                </c:pt>
                <c:pt idx="17">
                  <c:v>19.5</c:v>
                </c:pt>
                <c:pt idx="18">
                  <c:v>19.5</c:v>
                </c:pt>
                <c:pt idx="19">
                  <c:v>26</c:v>
                </c:pt>
                <c:pt idx="20">
                  <c:v>26</c:v>
                </c:pt>
                <c:pt idx="21">
                  <c:v>27.462499999999999</c:v>
                </c:pt>
                <c:pt idx="22">
                  <c:v>42.087499999999999</c:v>
                </c:pt>
                <c:pt idx="23">
                  <c:v>42.087499999999999</c:v>
                </c:pt>
                <c:pt idx="24">
                  <c:v>59.962499999999999</c:v>
                </c:pt>
                <c:pt idx="25">
                  <c:v>66.462500000000006</c:v>
                </c:pt>
                <c:pt idx="26">
                  <c:v>97.174999999999997</c:v>
                </c:pt>
                <c:pt idx="27">
                  <c:v>102.05</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0</c:v>
                </c:pt>
                <c:pt idx="48">
                  <c:v>2.1937499999999899</c:v>
                </c:pt>
                <c:pt idx="49">
                  <c:v>12.43125</c:v>
                </c:pt>
                <c:pt idx="50">
                  <c:v>12.43125</c:v>
                </c:pt>
                <c:pt idx="51">
                  <c:v>15.68125</c:v>
                </c:pt>
                <c:pt idx="52">
                  <c:v>15.68125</c:v>
                </c:pt>
                <c:pt idx="53">
                  <c:v>32.5</c:v>
                </c:pt>
                <c:pt idx="54">
                  <c:v>39</c:v>
                </c:pt>
                <c:pt idx="55">
                  <c:v>69.712500000000006</c:v>
                </c:pt>
                <c:pt idx="56">
                  <c:v>96.232500000000002</c:v>
                </c:pt>
                <c:pt idx="57">
                  <c:v>0</c:v>
                </c:pt>
                <c:pt idx="58">
                  <c:v>0</c:v>
                </c:pt>
                <c:pt idx="59">
                  <c:v>5.3624999999999998</c:v>
                </c:pt>
                <c:pt idx="60">
                  <c:v>28.356249999999999</c:v>
                </c:pt>
                <c:pt idx="61">
                  <c:v>34.693750000000001</c:v>
                </c:pt>
                <c:pt idx="62">
                  <c:v>34.693750000000001</c:v>
                </c:pt>
                <c:pt idx="63">
                  <c:v>41.193750000000001</c:v>
                </c:pt>
                <c:pt idx="64">
                  <c:v>56.55</c:v>
                </c:pt>
                <c:pt idx="65">
                  <c:v>56.55</c:v>
                </c:pt>
                <c:pt idx="66">
                  <c:v>56.55</c:v>
                </c:pt>
                <c:pt idx="67">
                  <c:v>0</c:v>
                </c:pt>
                <c:pt idx="68">
                  <c:v>0</c:v>
                </c:pt>
                <c:pt idx="69">
                  <c:v>3.25</c:v>
                </c:pt>
                <c:pt idx="70">
                  <c:v>29.412500000000001</c:v>
                </c:pt>
                <c:pt idx="71">
                  <c:v>29.412500000000001</c:v>
                </c:pt>
                <c:pt idx="72">
                  <c:v>32.662500000000001</c:v>
                </c:pt>
                <c:pt idx="73">
                  <c:v>49.887500000000003</c:v>
                </c:pt>
                <c:pt idx="74">
                  <c:v>56.387500000000003</c:v>
                </c:pt>
                <c:pt idx="75">
                  <c:v>56.387500000000003</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8.125</c:v>
                </c:pt>
                <c:pt idx="109">
                  <c:v>8.125</c:v>
                </c:pt>
                <c:pt idx="110">
                  <c:v>11.375</c:v>
                </c:pt>
                <c:pt idx="111">
                  <c:v>11.375</c:v>
                </c:pt>
                <c:pt idx="112">
                  <c:v>11.375</c:v>
                </c:pt>
                <c:pt idx="113">
                  <c:v>11.375</c:v>
                </c:pt>
                <c:pt idx="114">
                  <c:v>26</c:v>
                </c:pt>
                <c:pt idx="115">
                  <c:v>28.193750000000001</c:v>
                </c:pt>
                <c:pt idx="116">
                  <c:v>34.693750000000001</c:v>
                </c:pt>
                <c:pt idx="117">
                  <c:v>65.40625</c:v>
                </c:pt>
                <c:pt idx="118">
                  <c:v>70.866249999999994</c:v>
                </c:pt>
                <c:pt idx="119">
                  <c:v>5.46</c:v>
                </c:pt>
                <c:pt idx="120">
                  <c:v>5.46</c:v>
                </c:pt>
                <c:pt idx="121">
                  <c:v>5.46</c:v>
                </c:pt>
                <c:pt idx="122">
                  <c:v>5.46</c:v>
                </c:pt>
                <c:pt idx="123">
                  <c:v>5.46</c:v>
                </c:pt>
                <c:pt idx="124">
                  <c:v>5.46</c:v>
                </c:pt>
                <c:pt idx="125">
                  <c:v>26.26</c:v>
                </c:pt>
                <c:pt idx="126">
                  <c:v>26.26</c:v>
                </c:pt>
                <c:pt idx="127">
                  <c:v>52.422499999999999</c:v>
                </c:pt>
                <c:pt idx="128">
                  <c:v>55.672499999999999</c:v>
                </c:pt>
                <c:pt idx="129">
                  <c:v>55.672499999999999</c:v>
                </c:pt>
                <c:pt idx="130">
                  <c:v>58.922499999999999</c:v>
                </c:pt>
                <c:pt idx="131">
                  <c:v>91.422499999999999</c:v>
                </c:pt>
                <c:pt idx="132">
                  <c:v>91.422499999999999</c:v>
                </c:pt>
                <c:pt idx="133">
                  <c:v>97.922499999999999</c:v>
                </c:pt>
                <c:pt idx="134">
                  <c:v>128.63499999999999</c:v>
                </c:pt>
                <c:pt idx="135">
                  <c:v>134.095</c:v>
                </c:pt>
                <c:pt idx="136">
                  <c:v>134.095</c:v>
                </c:pt>
                <c:pt idx="137">
                  <c:v>155.155</c:v>
                </c:pt>
                <c:pt idx="138">
                  <c:v>155.155</c:v>
                </c:pt>
                <c:pt idx="139">
                  <c:v>155.155</c:v>
                </c:pt>
                <c:pt idx="140">
                  <c:v>34.384999999999998</c:v>
                </c:pt>
                <c:pt idx="141">
                  <c:v>36.578749999999999</c:v>
                </c:pt>
                <c:pt idx="142">
                  <c:v>39.828749999999999</c:v>
                </c:pt>
                <c:pt idx="143">
                  <c:v>39.828749999999999</c:v>
                </c:pt>
                <c:pt idx="144">
                  <c:v>72.328749999999999</c:v>
                </c:pt>
                <c:pt idx="145">
                  <c:v>78.828749999999999</c:v>
                </c:pt>
                <c:pt idx="146">
                  <c:v>94.185000000000002</c:v>
                </c:pt>
                <c:pt idx="147">
                  <c:v>99.644999999999996</c:v>
                </c:pt>
                <c:pt idx="148">
                  <c:v>99.644999999999996</c:v>
                </c:pt>
                <c:pt idx="149">
                  <c:v>0</c:v>
                </c:pt>
                <c:pt idx="150">
                  <c:v>0</c:v>
                </c:pt>
                <c:pt idx="151">
                  <c:v>0</c:v>
                </c:pt>
                <c:pt idx="152">
                  <c:v>5.3624999999999998</c:v>
                </c:pt>
                <c:pt idx="153">
                  <c:v>11.862500000000001</c:v>
                </c:pt>
                <c:pt idx="154">
                  <c:v>11.862500000000001</c:v>
                </c:pt>
                <c:pt idx="155">
                  <c:v>15.112500000000001</c:v>
                </c:pt>
                <c:pt idx="156">
                  <c:v>31.931249999999999</c:v>
                </c:pt>
                <c:pt idx="157">
                  <c:v>38.431249999999999</c:v>
                </c:pt>
                <c:pt idx="158">
                  <c:v>47.141249999999999</c:v>
                </c:pt>
                <c:pt idx="159">
                  <c:v>76.472499999999997</c:v>
                </c:pt>
                <c:pt idx="160">
                  <c:v>5.46</c:v>
                </c:pt>
                <c:pt idx="161">
                  <c:v>5.46</c:v>
                </c:pt>
                <c:pt idx="162">
                  <c:v>5.46</c:v>
                </c:pt>
                <c:pt idx="163">
                  <c:v>5.46</c:v>
                </c:pt>
                <c:pt idx="164">
                  <c:v>5.46</c:v>
                </c:pt>
                <c:pt idx="165">
                  <c:v>0</c:v>
                </c:pt>
                <c:pt idx="166">
                  <c:v>22.993749999999999</c:v>
                </c:pt>
                <c:pt idx="167">
                  <c:v>37.618749999999999</c:v>
                </c:pt>
                <c:pt idx="168">
                  <c:v>45.743749999999999</c:v>
                </c:pt>
                <c:pt idx="169">
                  <c:v>68.737499999999997</c:v>
                </c:pt>
                <c:pt idx="170">
                  <c:v>71.987499999999997</c:v>
                </c:pt>
                <c:pt idx="171">
                  <c:v>75.237499999999997</c:v>
                </c:pt>
                <c:pt idx="172">
                  <c:v>105.94999999999899</c:v>
                </c:pt>
              </c:numCache>
            </c:numRef>
          </c:val>
          <c:extLst>
            <c:ext xmlns:c16="http://schemas.microsoft.com/office/drawing/2014/chart" uri="{C3380CC4-5D6E-409C-BE32-E72D297353CC}">
              <c16:uniqueId val="{00000001-DEE8-4C90-B30B-A0EDA263D96C}"/>
            </c:ext>
          </c:extLst>
        </c:ser>
        <c:ser>
          <c:idx val="2"/>
          <c:order val="2"/>
          <c:tx>
            <c:strRef>
              <c:f>stir_daily_system_wide!$Y$1</c:f>
              <c:strCache>
                <c:ptCount val="1"/>
                <c:pt idx="0">
                  <c:v>MT_STIR_Sum_Year</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stir_daily_system_wide!$Y$2:$Y$174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0</c:v>
                </c:pt>
                <c:pt idx="14">
                  <c:v>0</c:v>
                </c:pt>
                <c:pt idx="15">
                  <c:v>0</c:v>
                </c:pt>
                <c:pt idx="16">
                  <c:v>0</c:v>
                </c:pt>
                <c:pt idx="17">
                  <c:v>0</c:v>
                </c:pt>
                <c:pt idx="18">
                  <c:v>14.625</c:v>
                </c:pt>
                <c:pt idx="19">
                  <c:v>21.125</c:v>
                </c:pt>
                <c:pt idx="20">
                  <c:v>21.125</c:v>
                </c:pt>
                <c:pt idx="21">
                  <c:v>21.125</c:v>
                </c:pt>
                <c:pt idx="22">
                  <c:v>35.75</c:v>
                </c:pt>
                <c:pt idx="23">
                  <c:v>35.75</c:v>
                </c:pt>
                <c:pt idx="24">
                  <c:v>53.625</c:v>
                </c:pt>
                <c:pt idx="25">
                  <c:v>60.125</c:v>
                </c:pt>
                <c:pt idx="26">
                  <c:v>90.837500000000006</c:v>
                </c:pt>
                <c:pt idx="27">
                  <c:v>90.837500000000006</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5.46</c:v>
                </c:pt>
                <c:pt idx="48">
                  <c:v>7.6537499999999996</c:v>
                </c:pt>
                <c:pt idx="49">
                  <c:v>17.891249999999999</c:v>
                </c:pt>
                <c:pt idx="50">
                  <c:v>17.891249999999999</c:v>
                </c:pt>
                <c:pt idx="51">
                  <c:v>21.141249999999999</c:v>
                </c:pt>
                <c:pt idx="52">
                  <c:v>21.141249999999999</c:v>
                </c:pt>
                <c:pt idx="53">
                  <c:v>37.96</c:v>
                </c:pt>
                <c:pt idx="54">
                  <c:v>44.46</c:v>
                </c:pt>
                <c:pt idx="55">
                  <c:v>75.172499999999999</c:v>
                </c:pt>
                <c:pt idx="56">
                  <c:v>107.1525</c:v>
                </c:pt>
                <c:pt idx="57">
                  <c:v>0</c:v>
                </c:pt>
                <c:pt idx="58">
                  <c:v>0</c:v>
                </c:pt>
                <c:pt idx="59">
                  <c:v>3.25</c:v>
                </c:pt>
                <c:pt idx="60">
                  <c:v>26.243749999999999</c:v>
                </c:pt>
                <c:pt idx="61">
                  <c:v>32.581249999999997</c:v>
                </c:pt>
                <c:pt idx="62">
                  <c:v>32.581249999999997</c:v>
                </c:pt>
                <c:pt idx="63">
                  <c:v>39.081249999999997</c:v>
                </c:pt>
                <c:pt idx="64">
                  <c:v>54.4375</c:v>
                </c:pt>
                <c:pt idx="65">
                  <c:v>54.4375</c:v>
                </c:pt>
                <c:pt idx="66">
                  <c:v>54.4375</c:v>
                </c:pt>
                <c:pt idx="67">
                  <c:v>0</c:v>
                </c:pt>
                <c:pt idx="68">
                  <c:v>0</c:v>
                </c:pt>
                <c:pt idx="69">
                  <c:v>3.25</c:v>
                </c:pt>
                <c:pt idx="70">
                  <c:v>29.412500000000001</c:v>
                </c:pt>
                <c:pt idx="71">
                  <c:v>31.606249999999999</c:v>
                </c:pt>
                <c:pt idx="72">
                  <c:v>34.856250000000003</c:v>
                </c:pt>
                <c:pt idx="73">
                  <c:v>52.081249999999997</c:v>
                </c:pt>
                <c:pt idx="74">
                  <c:v>58.581249999999997</c:v>
                </c:pt>
                <c:pt idx="75">
                  <c:v>58.581249999999997</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17.875</c:v>
                </c:pt>
                <c:pt idx="109">
                  <c:v>17.875</c:v>
                </c:pt>
                <c:pt idx="110">
                  <c:v>21.125</c:v>
                </c:pt>
                <c:pt idx="111">
                  <c:v>21.125</c:v>
                </c:pt>
                <c:pt idx="112">
                  <c:v>21.125</c:v>
                </c:pt>
                <c:pt idx="113">
                  <c:v>21.125</c:v>
                </c:pt>
                <c:pt idx="114">
                  <c:v>35.75</c:v>
                </c:pt>
                <c:pt idx="115">
                  <c:v>37.943750000000001</c:v>
                </c:pt>
                <c:pt idx="116">
                  <c:v>44.443750000000001</c:v>
                </c:pt>
                <c:pt idx="117">
                  <c:v>75.15625</c:v>
                </c:pt>
                <c:pt idx="118">
                  <c:v>80.616249999999994</c:v>
                </c:pt>
                <c:pt idx="119">
                  <c:v>5.46</c:v>
                </c:pt>
                <c:pt idx="120">
                  <c:v>5.46</c:v>
                </c:pt>
                <c:pt idx="121">
                  <c:v>5.46</c:v>
                </c:pt>
                <c:pt idx="122">
                  <c:v>5.46</c:v>
                </c:pt>
                <c:pt idx="123">
                  <c:v>5.46</c:v>
                </c:pt>
                <c:pt idx="124">
                  <c:v>5.46</c:v>
                </c:pt>
                <c:pt idx="125">
                  <c:v>40.884999999999998</c:v>
                </c:pt>
                <c:pt idx="126">
                  <c:v>40.884999999999998</c:v>
                </c:pt>
                <c:pt idx="127">
                  <c:v>44.134999999999998</c:v>
                </c:pt>
                <c:pt idx="128">
                  <c:v>47.384999999999998</c:v>
                </c:pt>
                <c:pt idx="129">
                  <c:v>47.384999999999998</c:v>
                </c:pt>
                <c:pt idx="130">
                  <c:v>50.634999999999998</c:v>
                </c:pt>
                <c:pt idx="131">
                  <c:v>83.134999999999906</c:v>
                </c:pt>
                <c:pt idx="132">
                  <c:v>83.134999999999906</c:v>
                </c:pt>
                <c:pt idx="133">
                  <c:v>89.634999999999906</c:v>
                </c:pt>
                <c:pt idx="134">
                  <c:v>120.3475</c:v>
                </c:pt>
                <c:pt idx="135">
                  <c:v>125.807499999999</c:v>
                </c:pt>
                <c:pt idx="136">
                  <c:v>125.807499999999</c:v>
                </c:pt>
                <c:pt idx="137">
                  <c:v>146.86750000000001</c:v>
                </c:pt>
                <c:pt idx="138">
                  <c:v>146.86750000000001</c:v>
                </c:pt>
                <c:pt idx="139">
                  <c:v>146.86750000000001</c:v>
                </c:pt>
                <c:pt idx="140">
                  <c:v>29.51</c:v>
                </c:pt>
                <c:pt idx="141">
                  <c:v>31.703749999999999</c:v>
                </c:pt>
                <c:pt idx="142">
                  <c:v>34.953749999999999</c:v>
                </c:pt>
                <c:pt idx="143">
                  <c:v>34.953749999999999</c:v>
                </c:pt>
                <c:pt idx="144">
                  <c:v>67.453749999999999</c:v>
                </c:pt>
                <c:pt idx="145">
                  <c:v>73.953749999999999</c:v>
                </c:pt>
                <c:pt idx="146">
                  <c:v>89.31</c:v>
                </c:pt>
                <c:pt idx="147">
                  <c:v>94.77</c:v>
                </c:pt>
                <c:pt idx="148">
                  <c:v>94.77</c:v>
                </c:pt>
                <c:pt idx="149">
                  <c:v>0</c:v>
                </c:pt>
                <c:pt idx="150">
                  <c:v>0</c:v>
                </c:pt>
                <c:pt idx="151">
                  <c:v>24.05</c:v>
                </c:pt>
                <c:pt idx="152">
                  <c:v>26.243749999999999</c:v>
                </c:pt>
                <c:pt idx="153">
                  <c:v>32.743749999999999</c:v>
                </c:pt>
                <c:pt idx="154">
                  <c:v>32.743749999999999</c:v>
                </c:pt>
                <c:pt idx="155">
                  <c:v>35.993749999999999</c:v>
                </c:pt>
                <c:pt idx="156">
                  <c:v>52.8125</c:v>
                </c:pt>
                <c:pt idx="157">
                  <c:v>59.3125</c:v>
                </c:pt>
                <c:pt idx="158">
                  <c:v>68.022499999999994</c:v>
                </c:pt>
                <c:pt idx="159">
                  <c:v>97.353750000000005</c:v>
                </c:pt>
                <c:pt idx="160">
                  <c:v>5.46</c:v>
                </c:pt>
                <c:pt idx="161">
                  <c:v>5.46</c:v>
                </c:pt>
                <c:pt idx="162">
                  <c:v>5.46</c:v>
                </c:pt>
                <c:pt idx="163">
                  <c:v>5.46</c:v>
                </c:pt>
                <c:pt idx="164">
                  <c:v>5.46</c:v>
                </c:pt>
                <c:pt idx="165">
                  <c:v>0</c:v>
                </c:pt>
                <c:pt idx="166">
                  <c:v>2.1937499999999899</c:v>
                </c:pt>
                <c:pt idx="167">
                  <c:v>20.068750000000001</c:v>
                </c:pt>
                <c:pt idx="168">
                  <c:v>20.068750000000001</c:v>
                </c:pt>
                <c:pt idx="169">
                  <c:v>43.0625</c:v>
                </c:pt>
                <c:pt idx="170">
                  <c:v>46.3125</c:v>
                </c:pt>
                <c:pt idx="171">
                  <c:v>49.5625</c:v>
                </c:pt>
                <c:pt idx="172">
                  <c:v>80.275000000000006</c:v>
                </c:pt>
              </c:numCache>
            </c:numRef>
          </c:val>
          <c:extLst>
            <c:ext xmlns:c16="http://schemas.microsoft.com/office/drawing/2014/chart" uri="{C3380CC4-5D6E-409C-BE32-E72D297353CC}">
              <c16:uniqueId val="{00000002-DEE8-4C90-B30B-A0EDA263D96C}"/>
            </c:ext>
          </c:extLst>
        </c:ser>
        <c:dLbls>
          <c:showLegendKey val="0"/>
          <c:showVal val="0"/>
          <c:showCatName val="0"/>
          <c:showSerName val="0"/>
          <c:showPercent val="0"/>
          <c:showBubbleSize val="0"/>
        </c:dLbls>
        <c:axId val="1258194463"/>
        <c:axId val="1258196383"/>
      </c:areaChart>
      <c:dateAx>
        <c:axId val="1258194463"/>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6383"/>
        <c:crosses val="autoZero"/>
        <c:auto val="1"/>
        <c:lblOffset val="100"/>
        <c:baseTimeUnit val="days"/>
      </c:date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dirty="0"/>
                  <a:t>STIR Accumulation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44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2011</a:t>
            </a:r>
            <a:r>
              <a:rPr lang="en-US" baseline="0" dirty="0"/>
              <a:t> – 2025 Cumulative STIR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stir_daily_system_wide!$V$1</c:f>
              <c:strCache>
                <c:ptCount val="1"/>
                <c:pt idx="0">
                  <c:v>CT_STIR_Sum_All</c:v>
                </c:pt>
              </c:strCache>
            </c:strRef>
          </c:tx>
          <c:spPr>
            <a:ln w="38100" cap="rnd">
              <a:noFill/>
              <a:round/>
            </a:ln>
            <a:effectLst/>
          </c:spPr>
          <c:marker>
            <c:symbol val="circle"/>
            <c:size val="5"/>
            <c:spPr>
              <a:solidFill>
                <a:schemeClr val="accent1"/>
              </a:solidFill>
              <a:ln w="9525">
                <a:solidFill>
                  <a:schemeClr val="accent1"/>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stir_daily_system_wide!$V$2:$V$174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382.784999999999</c:v>
                </c:pt>
                <c:pt idx="14">
                  <c:v>413.98499999999899</c:v>
                </c:pt>
                <c:pt idx="15">
                  <c:v>434.784999999999</c:v>
                </c:pt>
                <c:pt idx="16">
                  <c:v>434.784999999999</c:v>
                </c:pt>
                <c:pt idx="17">
                  <c:v>457.77874999999898</c:v>
                </c:pt>
                <c:pt idx="18">
                  <c:v>457.77874999999898</c:v>
                </c:pt>
                <c:pt idx="19">
                  <c:v>464.27874999999898</c:v>
                </c:pt>
                <c:pt idx="20">
                  <c:v>465.74124999999901</c:v>
                </c:pt>
                <c:pt idx="21">
                  <c:v>467.20374999999899</c:v>
                </c:pt>
                <c:pt idx="22">
                  <c:v>467.20374999999899</c:v>
                </c:pt>
                <c:pt idx="23">
                  <c:v>467.20374999999899</c:v>
                </c:pt>
                <c:pt idx="24">
                  <c:v>485.07874999999899</c:v>
                </c:pt>
                <c:pt idx="25">
                  <c:v>491.57874999999899</c:v>
                </c:pt>
                <c:pt idx="26">
                  <c:v>522.29124999999897</c:v>
                </c:pt>
                <c:pt idx="27">
                  <c:v>624.66624999999897</c:v>
                </c:pt>
                <c:pt idx="28">
                  <c:v>635.06624999999894</c:v>
                </c:pt>
                <c:pt idx="29">
                  <c:v>658.05999999999904</c:v>
                </c:pt>
                <c:pt idx="30">
                  <c:v>661.30999999999904</c:v>
                </c:pt>
                <c:pt idx="31">
                  <c:v>664.55999999999904</c:v>
                </c:pt>
                <c:pt idx="32">
                  <c:v>664.55999999999904</c:v>
                </c:pt>
                <c:pt idx="33">
                  <c:v>679.18499999999904</c:v>
                </c:pt>
                <c:pt idx="34">
                  <c:v>679.18499999999904</c:v>
                </c:pt>
                <c:pt idx="35">
                  <c:v>685.68499999999904</c:v>
                </c:pt>
                <c:pt idx="36">
                  <c:v>691.14499999999896</c:v>
                </c:pt>
                <c:pt idx="37">
                  <c:v>793.51999999999896</c:v>
                </c:pt>
                <c:pt idx="38">
                  <c:v>795.71374999999898</c:v>
                </c:pt>
                <c:pt idx="39">
                  <c:v>797.907499999999</c:v>
                </c:pt>
                <c:pt idx="40">
                  <c:v>808.30749999999898</c:v>
                </c:pt>
                <c:pt idx="41">
                  <c:v>829.36749999999904</c:v>
                </c:pt>
                <c:pt idx="42">
                  <c:v>854.55499999999904</c:v>
                </c:pt>
                <c:pt idx="43">
                  <c:v>857.80499999999904</c:v>
                </c:pt>
                <c:pt idx="44">
                  <c:v>857.80499999999904</c:v>
                </c:pt>
                <c:pt idx="45">
                  <c:v>872.42999999999904</c:v>
                </c:pt>
                <c:pt idx="46">
                  <c:v>909.64249999999902</c:v>
                </c:pt>
                <c:pt idx="47">
                  <c:v>1051.0174999999999</c:v>
                </c:pt>
                <c:pt idx="48">
                  <c:v>1053.2112499999901</c:v>
                </c:pt>
                <c:pt idx="49">
                  <c:v>1053.2112499999901</c:v>
                </c:pt>
                <c:pt idx="50">
                  <c:v>1079.4549999999999</c:v>
                </c:pt>
                <c:pt idx="51">
                  <c:v>1082.7049999999999</c:v>
                </c:pt>
                <c:pt idx="52">
                  <c:v>1082.7049999999999</c:v>
                </c:pt>
                <c:pt idx="53">
                  <c:v>1097.33</c:v>
                </c:pt>
                <c:pt idx="54">
                  <c:v>1103.83</c:v>
                </c:pt>
                <c:pt idx="55">
                  <c:v>1134.5425</c:v>
                </c:pt>
                <c:pt idx="56">
                  <c:v>1263.4375</c:v>
                </c:pt>
                <c:pt idx="57">
                  <c:v>1265.6312499999999</c:v>
                </c:pt>
                <c:pt idx="58">
                  <c:v>1276.03125</c:v>
                </c:pt>
                <c:pt idx="59">
                  <c:v>1279.28125</c:v>
                </c:pt>
                <c:pt idx="60">
                  <c:v>1304.46875</c:v>
                </c:pt>
                <c:pt idx="61">
                  <c:v>1310.8062500000001</c:v>
                </c:pt>
                <c:pt idx="62">
                  <c:v>1310.8062500000001</c:v>
                </c:pt>
                <c:pt idx="63">
                  <c:v>1317.3062500000001</c:v>
                </c:pt>
                <c:pt idx="64">
                  <c:v>1332.6624999999999</c:v>
                </c:pt>
                <c:pt idx="65">
                  <c:v>1332.6624999999999</c:v>
                </c:pt>
                <c:pt idx="66">
                  <c:v>1332.6624999999999</c:v>
                </c:pt>
                <c:pt idx="67">
                  <c:v>1437.23125</c:v>
                </c:pt>
                <c:pt idx="68">
                  <c:v>1449.825</c:v>
                </c:pt>
                <c:pt idx="69">
                  <c:v>1453.075</c:v>
                </c:pt>
                <c:pt idx="70">
                  <c:v>1476.0687499999999</c:v>
                </c:pt>
                <c:pt idx="71">
                  <c:v>1476.0687499999999</c:v>
                </c:pt>
                <c:pt idx="72">
                  <c:v>1479.3187499999999</c:v>
                </c:pt>
                <c:pt idx="73">
                  <c:v>1493.9437499999999</c:v>
                </c:pt>
                <c:pt idx="74">
                  <c:v>1500.4437499999999</c:v>
                </c:pt>
                <c:pt idx="75">
                  <c:v>1505.9037499999999</c:v>
                </c:pt>
                <c:pt idx="76">
                  <c:v>1608.2787499999999</c:v>
                </c:pt>
                <c:pt idx="77">
                  <c:v>1610.4725000000001</c:v>
                </c:pt>
                <c:pt idx="78">
                  <c:v>1623.0662500000001</c:v>
                </c:pt>
                <c:pt idx="79">
                  <c:v>1625.26</c:v>
                </c:pt>
                <c:pt idx="80">
                  <c:v>1628.51</c:v>
                </c:pt>
                <c:pt idx="81">
                  <c:v>1643.135</c:v>
                </c:pt>
                <c:pt idx="82">
                  <c:v>1644.5975000000001</c:v>
                </c:pt>
                <c:pt idx="83">
                  <c:v>1647.8475000000001</c:v>
                </c:pt>
                <c:pt idx="84">
                  <c:v>1662.4725000000001</c:v>
                </c:pt>
                <c:pt idx="85">
                  <c:v>1664.66625</c:v>
                </c:pt>
                <c:pt idx="86">
                  <c:v>1679.29125</c:v>
                </c:pt>
                <c:pt idx="87">
                  <c:v>1685.79125</c:v>
                </c:pt>
                <c:pt idx="88">
                  <c:v>1692.29125</c:v>
                </c:pt>
                <c:pt idx="89">
                  <c:v>1703.2112500000001</c:v>
                </c:pt>
                <c:pt idx="90">
                  <c:v>1703.2112500000001</c:v>
                </c:pt>
                <c:pt idx="91">
                  <c:v>1731.6487500000001</c:v>
                </c:pt>
                <c:pt idx="92">
                  <c:v>1737.9862499999999</c:v>
                </c:pt>
                <c:pt idx="93">
                  <c:v>1737.9862499999999</c:v>
                </c:pt>
                <c:pt idx="94">
                  <c:v>1737.9862499999999</c:v>
                </c:pt>
                <c:pt idx="95">
                  <c:v>1737.9862499999999</c:v>
                </c:pt>
                <c:pt idx="96">
                  <c:v>1737.9862499999999</c:v>
                </c:pt>
                <c:pt idx="97">
                  <c:v>1737.9862499999999</c:v>
                </c:pt>
                <c:pt idx="98">
                  <c:v>1737.9862499999999</c:v>
                </c:pt>
                <c:pt idx="99">
                  <c:v>1737.9862499999999</c:v>
                </c:pt>
                <c:pt idx="100">
                  <c:v>1744.4862499999999</c:v>
                </c:pt>
                <c:pt idx="101">
                  <c:v>1759.8425</c:v>
                </c:pt>
                <c:pt idx="102">
                  <c:v>1759.8425</c:v>
                </c:pt>
                <c:pt idx="103">
                  <c:v>1765.3025</c:v>
                </c:pt>
                <c:pt idx="104">
                  <c:v>1786.3625</c:v>
                </c:pt>
                <c:pt idx="105">
                  <c:v>1888.7375</c:v>
                </c:pt>
                <c:pt idx="106">
                  <c:v>1890.9312500000001</c:v>
                </c:pt>
                <c:pt idx="107">
                  <c:v>1901.33125</c:v>
                </c:pt>
                <c:pt idx="108">
                  <c:v>1904.58125</c:v>
                </c:pt>
                <c:pt idx="109">
                  <c:v>1927.575</c:v>
                </c:pt>
                <c:pt idx="110">
                  <c:v>1930.825</c:v>
                </c:pt>
                <c:pt idx="111">
                  <c:v>1930.825</c:v>
                </c:pt>
                <c:pt idx="112">
                  <c:v>1930.825</c:v>
                </c:pt>
                <c:pt idx="113">
                  <c:v>1930.825</c:v>
                </c:pt>
                <c:pt idx="114">
                  <c:v>1930.825</c:v>
                </c:pt>
                <c:pt idx="115">
                  <c:v>1933.01875</c:v>
                </c:pt>
                <c:pt idx="116">
                  <c:v>1939.51875</c:v>
                </c:pt>
                <c:pt idx="117">
                  <c:v>1970.23125</c:v>
                </c:pt>
                <c:pt idx="118">
                  <c:v>1975.6912500000001</c:v>
                </c:pt>
                <c:pt idx="119">
                  <c:v>1981.1512499999999</c:v>
                </c:pt>
                <c:pt idx="120">
                  <c:v>2083.5262499999999</c:v>
                </c:pt>
                <c:pt idx="121">
                  <c:v>2096.12</c:v>
                </c:pt>
                <c:pt idx="122">
                  <c:v>2098.3137499999998</c:v>
                </c:pt>
                <c:pt idx="123">
                  <c:v>2100.5075000000002</c:v>
                </c:pt>
                <c:pt idx="124">
                  <c:v>2103.7575000000002</c:v>
                </c:pt>
                <c:pt idx="125">
                  <c:v>2139.1824999999999</c:v>
                </c:pt>
                <c:pt idx="126">
                  <c:v>2141.3762499999998</c:v>
                </c:pt>
                <c:pt idx="127">
                  <c:v>2143.5700000000002</c:v>
                </c:pt>
                <c:pt idx="128">
                  <c:v>2146.8200000000002</c:v>
                </c:pt>
                <c:pt idx="129">
                  <c:v>2146.8200000000002</c:v>
                </c:pt>
                <c:pt idx="130">
                  <c:v>2150.0700000000002</c:v>
                </c:pt>
                <c:pt idx="131">
                  <c:v>2179.3200000000002</c:v>
                </c:pt>
                <c:pt idx="132">
                  <c:v>2179.3200000000002</c:v>
                </c:pt>
                <c:pt idx="133">
                  <c:v>2185.8200000000002</c:v>
                </c:pt>
                <c:pt idx="134">
                  <c:v>2216.5324999999998</c:v>
                </c:pt>
                <c:pt idx="135">
                  <c:v>2221.9924999999998</c:v>
                </c:pt>
                <c:pt idx="136">
                  <c:v>2227.4524999999999</c:v>
                </c:pt>
                <c:pt idx="137">
                  <c:v>2248.5124999999998</c:v>
                </c:pt>
                <c:pt idx="138">
                  <c:v>2353.0812500000002</c:v>
                </c:pt>
                <c:pt idx="139">
                  <c:v>2365.6750000000002</c:v>
                </c:pt>
                <c:pt idx="140">
                  <c:v>2404.35</c:v>
                </c:pt>
                <c:pt idx="141">
                  <c:v>2406.5437499999998</c:v>
                </c:pt>
                <c:pt idx="142">
                  <c:v>2409.7937499999998</c:v>
                </c:pt>
                <c:pt idx="143">
                  <c:v>2409.7937499999998</c:v>
                </c:pt>
                <c:pt idx="144">
                  <c:v>2442.2937499999998</c:v>
                </c:pt>
                <c:pt idx="145">
                  <c:v>2448.7937499999998</c:v>
                </c:pt>
                <c:pt idx="146">
                  <c:v>2464.15</c:v>
                </c:pt>
                <c:pt idx="147">
                  <c:v>2571.9850000000001</c:v>
                </c:pt>
                <c:pt idx="148">
                  <c:v>2574.17875</c:v>
                </c:pt>
                <c:pt idx="149">
                  <c:v>2576.3724999999999</c:v>
                </c:pt>
                <c:pt idx="150">
                  <c:v>2586.7725</c:v>
                </c:pt>
                <c:pt idx="151">
                  <c:v>2613.0162500000001</c:v>
                </c:pt>
                <c:pt idx="152">
                  <c:v>2615.21</c:v>
                </c:pt>
                <c:pt idx="153">
                  <c:v>2621.71</c:v>
                </c:pt>
                <c:pt idx="154">
                  <c:v>2621.71</c:v>
                </c:pt>
                <c:pt idx="155">
                  <c:v>2624.96</c:v>
                </c:pt>
                <c:pt idx="156">
                  <c:v>2641.7787499999999</c:v>
                </c:pt>
                <c:pt idx="157">
                  <c:v>2648.2787499999999</c:v>
                </c:pt>
                <c:pt idx="158">
                  <c:v>2656.98875</c:v>
                </c:pt>
                <c:pt idx="159">
                  <c:v>2686.32</c:v>
                </c:pt>
                <c:pt idx="160">
                  <c:v>2707.38</c:v>
                </c:pt>
                <c:pt idx="161">
                  <c:v>2809.7550000000001</c:v>
                </c:pt>
                <c:pt idx="162">
                  <c:v>2811.94875</c:v>
                </c:pt>
                <c:pt idx="163">
                  <c:v>2814.1424999999999</c:v>
                </c:pt>
                <c:pt idx="164">
                  <c:v>2824.5425</c:v>
                </c:pt>
                <c:pt idx="165">
                  <c:v>2826.7362499999999</c:v>
                </c:pt>
                <c:pt idx="166">
                  <c:v>2831.1237499999902</c:v>
                </c:pt>
                <c:pt idx="167">
                  <c:v>2834.3737499999902</c:v>
                </c:pt>
                <c:pt idx="168">
                  <c:v>2834.3737499999902</c:v>
                </c:pt>
                <c:pt idx="169">
                  <c:v>2857.3674999999998</c:v>
                </c:pt>
                <c:pt idx="170">
                  <c:v>2860.6174999999998</c:v>
                </c:pt>
                <c:pt idx="171">
                  <c:v>2863.8674999999998</c:v>
                </c:pt>
                <c:pt idx="172">
                  <c:v>2894.58</c:v>
                </c:pt>
              </c:numCache>
            </c:numRef>
          </c:yVal>
          <c:smooth val="0"/>
          <c:extLst>
            <c:ext xmlns:c16="http://schemas.microsoft.com/office/drawing/2014/chart" uri="{C3380CC4-5D6E-409C-BE32-E72D297353CC}">
              <c16:uniqueId val="{00000000-0707-4E7C-BBA9-8A2571AC1486}"/>
            </c:ext>
          </c:extLst>
        </c:ser>
        <c:ser>
          <c:idx val="1"/>
          <c:order val="1"/>
          <c:tx>
            <c:strRef>
              <c:f>stir_daily_system_wide!$X$1</c:f>
              <c:strCache>
                <c:ptCount val="1"/>
                <c:pt idx="0">
                  <c:v>ST_STIR_Sum_All</c:v>
                </c:pt>
              </c:strCache>
            </c:strRef>
          </c:tx>
          <c:spPr>
            <a:ln w="25400" cap="rnd">
              <a:noFill/>
              <a:round/>
            </a:ln>
            <a:effectLst/>
          </c:spPr>
          <c:marker>
            <c:symbol val="circle"/>
            <c:size val="5"/>
            <c:spPr>
              <a:solidFill>
                <a:schemeClr val="accent2"/>
              </a:solidFill>
              <a:ln w="9525">
                <a:solidFill>
                  <a:schemeClr val="accent2"/>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stir_daily_system_wide!$X$2:$X$174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66.462500000000006</c:v>
                </c:pt>
                <c:pt idx="14">
                  <c:v>66.462500000000006</c:v>
                </c:pt>
                <c:pt idx="15">
                  <c:v>81.087500000000006</c:v>
                </c:pt>
                <c:pt idx="16">
                  <c:v>85.962500000000006</c:v>
                </c:pt>
                <c:pt idx="17">
                  <c:v>85.962500000000006</c:v>
                </c:pt>
                <c:pt idx="18">
                  <c:v>85.962500000000006</c:v>
                </c:pt>
                <c:pt idx="19">
                  <c:v>92.462500000000006</c:v>
                </c:pt>
                <c:pt idx="20">
                  <c:v>92.462500000000006</c:v>
                </c:pt>
                <c:pt idx="21">
                  <c:v>93.924999999999997</c:v>
                </c:pt>
                <c:pt idx="22">
                  <c:v>108.55</c:v>
                </c:pt>
                <c:pt idx="23">
                  <c:v>108.55</c:v>
                </c:pt>
                <c:pt idx="24">
                  <c:v>126.425</c:v>
                </c:pt>
                <c:pt idx="25">
                  <c:v>132.92500000000001</c:v>
                </c:pt>
                <c:pt idx="26">
                  <c:v>163.63749999999999</c:v>
                </c:pt>
                <c:pt idx="27">
                  <c:v>168.51249999999999</c:v>
                </c:pt>
                <c:pt idx="28">
                  <c:v>168.51249999999999</c:v>
                </c:pt>
                <c:pt idx="29">
                  <c:v>191.50624999999999</c:v>
                </c:pt>
                <c:pt idx="30">
                  <c:v>194.75624999999999</c:v>
                </c:pt>
                <c:pt idx="31">
                  <c:v>198.00624999999999</c:v>
                </c:pt>
                <c:pt idx="32">
                  <c:v>198.00624999999999</c:v>
                </c:pt>
                <c:pt idx="33">
                  <c:v>212.63124999999999</c:v>
                </c:pt>
                <c:pt idx="34">
                  <c:v>212.63124999999999</c:v>
                </c:pt>
                <c:pt idx="35">
                  <c:v>219.13124999999999</c:v>
                </c:pt>
                <c:pt idx="36">
                  <c:v>219.13124999999999</c:v>
                </c:pt>
                <c:pt idx="37">
                  <c:v>219.13124999999999</c:v>
                </c:pt>
                <c:pt idx="38">
                  <c:v>219.13124999999999</c:v>
                </c:pt>
                <c:pt idx="39">
                  <c:v>219.13124999999999</c:v>
                </c:pt>
                <c:pt idx="40">
                  <c:v>219.13124999999999</c:v>
                </c:pt>
                <c:pt idx="41">
                  <c:v>240.19125</c:v>
                </c:pt>
                <c:pt idx="42">
                  <c:v>240.19125</c:v>
                </c:pt>
                <c:pt idx="43">
                  <c:v>243.44125</c:v>
                </c:pt>
                <c:pt idx="44">
                  <c:v>243.44125</c:v>
                </c:pt>
                <c:pt idx="45">
                  <c:v>258.06625000000003</c:v>
                </c:pt>
                <c:pt idx="46">
                  <c:v>295.27875</c:v>
                </c:pt>
                <c:pt idx="47">
                  <c:v>295.27875</c:v>
                </c:pt>
                <c:pt idx="48">
                  <c:v>297.47250000000003</c:v>
                </c:pt>
                <c:pt idx="49">
                  <c:v>307.70999999999998</c:v>
                </c:pt>
                <c:pt idx="50">
                  <c:v>307.70999999999998</c:v>
                </c:pt>
                <c:pt idx="51">
                  <c:v>310.95999999999998</c:v>
                </c:pt>
                <c:pt idx="52">
                  <c:v>310.95999999999998</c:v>
                </c:pt>
                <c:pt idx="53">
                  <c:v>327.77875</c:v>
                </c:pt>
                <c:pt idx="54">
                  <c:v>334.27875</c:v>
                </c:pt>
                <c:pt idx="55">
                  <c:v>364.99124999999998</c:v>
                </c:pt>
                <c:pt idx="56">
                  <c:v>391.51125000000002</c:v>
                </c:pt>
                <c:pt idx="57">
                  <c:v>391.51125000000002</c:v>
                </c:pt>
                <c:pt idx="58">
                  <c:v>391.51125000000002</c:v>
                </c:pt>
                <c:pt idx="59">
                  <c:v>396.87374999999997</c:v>
                </c:pt>
                <c:pt idx="60">
                  <c:v>419.86750000000001</c:v>
                </c:pt>
                <c:pt idx="61">
                  <c:v>426.20499999999998</c:v>
                </c:pt>
                <c:pt idx="62">
                  <c:v>426.20499999999998</c:v>
                </c:pt>
                <c:pt idx="63">
                  <c:v>432.70499999999998</c:v>
                </c:pt>
                <c:pt idx="64">
                  <c:v>448.06124999999997</c:v>
                </c:pt>
                <c:pt idx="65">
                  <c:v>448.06124999999997</c:v>
                </c:pt>
                <c:pt idx="66">
                  <c:v>448.06124999999997</c:v>
                </c:pt>
                <c:pt idx="67">
                  <c:v>448.06124999999997</c:v>
                </c:pt>
                <c:pt idx="68">
                  <c:v>448.06124999999997</c:v>
                </c:pt>
                <c:pt idx="69">
                  <c:v>451.31124999999997</c:v>
                </c:pt>
                <c:pt idx="70">
                  <c:v>477.47375</c:v>
                </c:pt>
                <c:pt idx="71">
                  <c:v>477.47375</c:v>
                </c:pt>
                <c:pt idx="72">
                  <c:v>480.72375</c:v>
                </c:pt>
                <c:pt idx="73">
                  <c:v>497.94875000000002</c:v>
                </c:pt>
                <c:pt idx="74">
                  <c:v>504.44875000000002</c:v>
                </c:pt>
                <c:pt idx="75">
                  <c:v>504.44875000000002</c:v>
                </c:pt>
                <c:pt idx="76">
                  <c:v>504.44875000000002</c:v>
                </c:pt>
                <c:pt idx="77">
                  <c:v>504.44875000000002</c:v>
                </c:pt>
                <c:pt idx="78">
                  <c:v>504.44875000000002</c:v>
                </c:pt>
                <c:pt idx="79">
                  <c:v>504.44875000000002</c:v>
                </c:pt>
                <c:pt idx="80">
                  <c:v>504.44875000000002</c:v>
                </c:pt>
                <c:pt idx="81">
                  <c:v>519.07375000000002</c:v>
                </c:pt>
                <c:pt idx="82">
                  <c:v>520.53625</c:v>
                </c:pt>
                <c:pt idx="83">
                  <c:v>531.34249999999997</c:v>
                </c:pt>
                <c:pt idx="84">
                  <c:v>545.96749999999997</c:v>
                </c:pt>
                <c:pt idx="85">
                  <c:v>548.16125</c:v>
                </c:pt>
                <c:pt idx="86">
                  <c:v>562.78625</c:v>
                </c:pt>
                <c:pt idx="87">
                  <c:v>569.28625</c:v>
                </c:pt>
                <c:pt idx="88">
                  <c:v>575.78625</c:v>
                </c:pt>
                <c:pt idx="89">
                  <c:v>586.70624999999995</c:v>
                </c:pt>
                <c:pt idx="90">
                  <c:v>586.70624999999995</c:v>
                </c:pt>
                <c:pt idx="91">
                  <c:v>615.14374999999995</c:v>
                </c:pt>
                <c:pt idx="92">
                  <c:v>621.48124999999902</c:v>
                </c:pt>
                <c:pt idx="93">
                  <c:v>621.48124999999902</c:v>
                </c:pt>
                <c:pt idx="94">
                  <c:v>621.48124999999902</c:v>
                </c:pt>
                <c:pt idx="95">
                  <c:v>621.48124999999902</c:v>
                </c:pt>
                <c:pt idx="96">
                  <c:v>621.48124999999902</c:v>
                </c:pt>
                <c:pt idx="97">
                  <c:v>621.48124999999902</c:v>
                </c:pt>
                <c:pt idx="98">
                  <c:v>621.48124999999902</c:v>
                </c:pt>
                <c:pt idx="99">
                  <c:v>621.48124999999902</c:v>
                </c:pt>
                <c:pt idx="100">
                  <c:v>627.98124999999902</c:v>
                </c:pt>
                <c:pt idx="101">
                  <c:v>643.33749999999998</c:v>
                </c:pt>
                <c:pt idx="102">
                  <c:v>643.33749999999998</c:v>
                </c:pt>
                <c:pt idx="103">
                  <c:v>643.33749999999998</c:v>
                </c:pt>
                <c:pt idx="104">
                  <c:v>643.33749999999998</c:v>
                </c:pt>
                <c:pt idx="105">
                  <c:v>643.33749999999998</c:v>
                </c:pt>
                <c:pt idx="106">
                  <c:v>643.33749999999998</c:v>
                </c:pt>
                <c:pt idx="107">
                  <c:v>643.33749999999998</c:v>
                </c:pt>
                <c:pt idx="108">
                  <c:v>651.46249999999998</c:v>
                </c:pt>
                <c:pt idx="109">
                  <c:v>651.46249999999998</c:v>
                </c:pt>
                <c:pt idx="110">
                  <c:v>654.71249999999998</c:v>
                </c:pt>
                <c:pt idx="111">
                  <c:v>654.71249999999998</c:v>
                </c:pt>
                <c:pt idx="112">
                  <c:v>654.71249999999998</c:v>
                </c:pt>
                <c:pt idx="113">
                  <c:v>654.71249999999998</c:v>
                </c:pt>
                <c:pt idx="114">
                  <c:v>669.33749999999998</c:v>
                </c:pt>
                <c:pt idx="115">
                  <c:v>671.53125</c:v>
                </c:pt>
                <c:pt idx="116">
                  <c:v>678.03125</c:v>
                </c:pt>
                <c:pt idx="117">
                  <c:v>708.74374999999998</c:v>
                </c:pt>
                <c:pt idx="118">
                  <c:v>714.20375000000001</c:v>
                </c:pt>
                <c:pt idx="119">
                  <c:v>719.66375000000005</c:v>
                </c:pt>
                <c:pt idx="120">
                  <c:v>719.66375000000005</c:v>
                </c:pt>
                <c:pt idx="121">
                  <c:v>719.66375000000005</c:v>
                </c:pt>
                <c:pt idx="122">
                  <c:v>719.66375000000005</c:v>
                </c:pt>
                <c:pt idx="123">
                  <c:v>719.66375000000005</c:v>
                </c:pt>
                <c:pt idx="124">
                  <c:v>719.66375000000005</c:v>
                </c:pt>
                <c:pt idx="125">
                  <c:v>740.46375</c:v>
                </c:pt>
                <c:pt idx="126">
                  <c:v>740.46375</c:v>
                </c:pt>
                <c:pt idx="127">
                  <c:v>766.62625000000003</c:v>
                </c:pt>
                <c:pt idx="128">
                  <c:v>769.87625000000003</c:v>
                </c:pt>
                <c:pt idx="129">
                  <c:v>769.87625000000003</c:v>
                </c:pt>
                <c:pt idx="130">
                  <c:v>773.12625000000003</c:v>
                </c:pt>
                <c:pt idx="131">
                  <c:v>805.62625000000003</c:v>
                </c:pt>
                <c:pt idx="132">
                  <c:v>805.62625000000003</c:v>
                </c:pt>
                <c:pt idx="133">
                  <c:v>812.12625000000003</c:v>
                </c:pt>
                <c:pt idx="134">
                  <c:v>842.83875</c:v>
                </c:pt>
                <c:pt idx="135">
                  <c:v>848.29875000000004</c:v>
                </c:pt>
                <c:pt idx="136">
                  <c:v>848.29875000000004</c:v>
                </c:pt>
                <c:pt idx="137">
                  <c:v>869.35874999999999</c:v>
                </c:pt>
                <c:pt idx="138">
                  <c:v>869.35874999999999</c:v>
                </c:pt>
                <c:pt idx="139">
                  <c:v>869.35874999999999</c:v>
                </c:pt>
                <c:pt idx="140">
                  <c:v>903.74374999999998</c:v>
                </c:pt>
                <c:pt idx="141">
                  <c:v>905.9375</c:v>
                </c:pt>
                <c:pt idx="142">
                  <c:v>909.1875</c:v>
                </c:pt>
                <c:pt idx="143">
                  <c:v>909.1875</c:v>
                </c:pt>
                <c:pt idx="144">
                  <c:v>941.6875</c:v>
                </c:pt>
                <c:pt idx="145">
                  <c:v>948.1875</c:v>
                </c:pt>
                <c:pt idx="146">
                  <c:v>963.54375000000005</c:v>
                </c:pt>
                <c:pt idx="147">
                  <c:v>969.00374999999997</c:v>
                </c:pt>
                <c:pt idx="148">
                  <c:v>969.00374999999997</c:v>
                </c:pt>
                <c:pt idx="149">
                  <c:v>969.00374999999997</c:v>
                </c:pt>
                <c:pt idx="150">
                  <c:v>969.00374999999997</c:v>
                </c:pt>
                <c:pt idx="151">
                  <c:v>969.00374999999997</c:v>
                </c:pt>
                <c:pt idx="152">
                  <c:v>974.36625000000004</c:v>
                </c:pt>
                <c:pt idx="153">
                  <c:v>980.86625000000004</c:v>
                </c:pt>
                <c:pt idx="154">
                  <c:v>980.86625000000004</c:v>
                </c:pt>
                <c:pt idx="155">
                  <c:v>984.11625000000004</c:v>
                </c:pt>
                <c:pt idx="156">
                  <c:v>1000.9349999999999</c:v>
                </c:pt>
                <c:pt idx="157">
                  <c:v>1007.4349999999999</c:v>
                </c:pt>
                <c:pt idx="158">
                  <c:v>1016.145</c:v>
                </c:pt>
                <c:pt idx="159">
                  <c:v>1045.4762499999999</c:v>
                </c:pt>
                <c:pt idx="160">
                  <c:v>1050.93625</c:v>
                </c:pt>
                <c:pt idx="161">
                  <c:v>1050.93625</c:v>
                </c:pt>
                <c:pt idx="162">
                  <c:v>1050.93625</c:v>
                </c:pt>
                <c:pt idx="163">
                  <c:v>1050.93625</c:v>
                </c:pt>
                <c:pt idx="164">
                  <c:v>1050.93625</c:v>
                </c:pt>
                <c:pt idx="165">
                  <c:v>1050.93625</c:v>
                </c:pt>
                <c:pt idx="166">
                  <c:v>1073.93</c:v>
                </c:pt>
                <c:pt idx="167">
                  <c:v>1088.5550000000001</c:v>
                </c:pt>
                <c:pt idx="168">
                  <c:v>1096.68</c:v>
                </c:pt>
                <c:pt idx="169">
                  <c:v>1119.6737499999999</c:v>
                </c:pt>
                <c:pt idx="170">
                  <c:v>1122.9237499999999</c:v>
                </c:pt>
                <c:pt idx="171">
                  <c:v>1126.1737499999999</c:v>
                </c:pt>
                <c:pt idx="172">
                  <c:v>1156.88625</c:v>
                </c:pt>
              </c:numCache>
            </c:numRef>
          </c:yVal>
          <c:smooth val="0"/>
          <c:extLst>
            <c:ext xmlns:c16="http://schemas.microsoft.com/office/drawing/2014/chart" uri="{C3380CC4-5D6E-409C-BE32-E72D297353CC}">
              <c16:uniqueId val="{00000001-0707-4E7C-BBA9-8A2571AC1486}"/>
            </c:ext>
          </c:extLst>
        </c:ser>
        <c:ser>
          <c:idx val="2"/>
          <c:order val="2"/>
          <c:tx>
            <c:strRef>
              <c:f>stir_daily_system_wide!$Z$1</c:f>
              <c:strCache>
                <c:ptCount val="1"/>
                <c:pt idx="0">
                  <c:v>MT_STIR_Sum_All</c:v>
                </c:pt>
              </c:strCache>
            </c:strRef>
          </c:tx>
          <c:spPr>
            <a:ln w="25400" cap="rnd">
              <a:noFill/>
              <a:round/>
            </a:ln>
            <a:effectLst/>
          </c:spPr>
          <c:marker>
            <c:symbol val="circle"/>
            <c:size val="5"/>
            <c:spPr>
              <a:noFill/>
              <a:ln w="9525">
                <a:solidFill>
                  <a:schemeClr val="accent3"/>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stir_daily_system_wide!$Z$2:$Z$174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76.212500000000006</c:v>
                </c:pt>
                <c:pt idx="14">
                  <c:v>76.212500000000006</c:v>
                </c:pt>
                <c:pt idx="15">
                  <c:v>76.212500000000006</c:v>
                </c:pt>
                <c:pt idx="16">
                  <c:v>76.212500000000006</c:v>
                </c:pt>
                <c:pt idx="17">
                  <c:v>76.212500000000006</c:v>
                </c:pt>
                <c:pt idx="18">
                  <c:v>90.837500000000006</c:v>
                </c:pt>
                <c:pt idx="19">
                  <c:v>97.337500000000006</c:v>
                </c:pt>
                <c:pt idx="20">
                  <c:v>97.337500000000006</c:v>
                </c:pt>
                <c:pt idx="21">
                  <c:v>97.337500000000006</c:v>
                </c:pt>
                <c:pt idx="22">
                  <c:v>111.96250000000001</c:v>
                </c:pt>
                <c:pt idx="23">
                  <c:v>111.96250000000001</c:v>
                </c:pt>
                <c:pt idx="24">
                  <c:v>129.83750000000001</c:v>
                </c:pt>
                <c:pt idx="25">
                  <c:v>136.33750000000001</c:v>
                </c:pt>
                <c:pt idx="26">
                  <c:v>167.05</c:v>
                </c:pt>
                <c:pt idx="27">
                  <c:v>167.05</c:v>
                </c:pt>
                <c:pt idx="28">
                  <c:v>167.05</c:v>
                </c:pt>
                <c:pt idx="29">
                  <c:v>190.04374999999999</c:v>
                </c:pt>
                <c:pt idx="30">
                  <c:v>193.29374999999999</c:v>
                </c:pt>
                <c:pt idx="31">
                  <c:v>196.54374999999999</c:v>
                </c:pt>
                <c:pt idx="32">
                  <c:v>196.54374999999999</c:v>
                </c:pt>
                <c:pt idx="33">
                  <c:v>211.16874999999999</c:v>
                </c:pt>
                <c:pt idx="34">
                  <c:v>211.16874999999999</c:v>
                </c:pt>
                <c:pt idx="35">
                  <c:v>217.66874999999999</c:v>
                </c:pt>
                <c:pt idx="36">
                  <c:v>217.66874999999999</c:v>
                </c:pt>
                <c:pt idx="37">
                  <c:v>217.66874999999999</c:v>
                </c:pt>
                <c:pt idx="38">
                  <c:v>217.66874999999999</c:v>
                </c:pt>
                <c:pt idx="39">
                  <c:v>217.66874999999999</c:v>
                </c:pt>
                <c:pt idx="40">
                  <c:v>217.66874999999999</c:v>
                </c:pt>
                <c:pt idx="41">
                  <c:v>238.72874999999999</c:v>
                </c:pt>
                <c:pt idx="42">
                  <c:v>238.72874999999999</c:v>
                </c:pt>
                <c:pt idx="43">
                  <c:v>241.97874999999999</c:v>
                </c:pt>
                <c:pt idx="44">
                  <c:v>241.97874999999999</c:v>
                </c:pt>
                <c:pt idx="45">
                  <c:v>256.60374999999999</c:v>
                </c:pt>
                <c:pt idx="46">
                  <c:v>293.816249999999</c:v>
                </c:pt>
                <c:pt idx="47">
                  <c:v>299.27624999999898</c:v>
                </c:pt>
                <c:pt idx="48">
                  <c:v>301.469999999999</c:v>
                </c:pt>
                <c:pt idx="49">
                  <c:v>311.70749999999998</c:v>
                </c:pt>
                <c:pt idx="50">
                  <c:v>311.70749999999998</c:v>
                </c:pt>
                <c:pt idx="51">
                  <c:v>314.95749999999998</c:v>
                </c:pt>
                <c:pt idx="52">
                  <c:v>314.95749999999998</c:v>
                </c:pt>
                <c:pt idx="53">
                  <c:v>331.77625</c:v>
                </c:pt>
                <c:pt idx="54">
                  <c:v>338.27625</c:v>
                </c:pt>
                <c:pt idx="55">
                  <c:v>368.98874999999998</c:v>
                </c:pt>
                <c:pt idx="56">
                  <c:v>400.96875</c:v>
                </c:pt>
                <c:pt idx="57">
                  <c:v>400.96875</c:v>
                </c:pt>
                <c:pt idx="58">
                  <c:v>400.96875</c:v>
                </c:pt>
                <c:pt idx="59">
                  <c:v>404.21875</c:v>
                </c:pt>
                <c:pt idx="60">
                  <c:v>427.21249999999998</c:v>
                </c:pt>
                <c:pt idx="61">
                  <c:v>433.54999999999899</c:v>
                </c:pt>
                <c:pt idx="62">
                  <c:v>433.54999999999899</c:v>
                </c:pt>
                <c:pt idx="63">
                  <c:v>440.04999999999899</c:v>
                </c:pt>
                <c:pt idx="64">
                  <c:v>455.40624999999898</c:v>
                </c:pt>
                <c:pt idx="65">
                  <c:v>455.40624999999898</c:v>
                </c:pt>
                <c:pt idx="66">
                  <c:v>455.40624999999898</c:v>
                </c:pt>
                <c:pt idx="67">
                  <c:v>455.40624999999898</c:v>
                </c:pt>
                <c:pt idx="68">
                  <c:v>455.40624999999898</c:v>
                </c:pt>
                <c:pt idx="69">
                  <c:v>458.65624999999898</c:v>
                </c:pt>
                <c:pt idx="70">
                  <c:v>484.818749999999</c:v>
                </c:pt>
                <c:pt idx="71">
                  <c:v>487.01249999999999</c:v>
                </c:pt>
                <c:pt idx="72">
                  <c:v>490.26249999999999</c:v>
                </c:pt>
                <c:pt idx="73">
                  <c:v>507.48750000000001</c:v>
                </c:pt>
                <c:pt idx="74">
                  <c:v>513.98749999999995</c:v>
                </c:pt>
                <c:pt idx="75">
                  <c:v>513.98749999999995</c:v>
                </c:pt>
                <c:pt idx="76">
                  <c:v>513.98749999999995</c:v>
                </c:pt>
                <c:pt idx="77">
                  <c:v>513.98749999999995</c:v>
                </c:pt>
                <c:pt idx="78">
                  <c:v>513.98749999999995</c:v>
                </c:pt>
                <c:pt idx="79">
                  <c:v>513.98749999999995</c:v>
                </c:pt>
                <c:pt idx="80">
                  <c:v>513.98749999999995</c:v>
                </c:pt>
                <c:pt idx="81">
                  <c:v>528.61249999999995</c:v>
                </c:pt>
                <c:pt idx="82">
                  <c:v>530.07499999999902</c:v>
                </c:pt>
                <c:pt idx="83">
                  <c:v>540.881249999999</c:v>
                </c:pt>
                <c:pt idx="84">
                  <c:v>555.506249999999</c:v>
                </c:pt>
                <c:pt idx="85">
                  <c:v>557.69999999999902</c:v>
                </c:pt>
                <c:pt idx="86">
                  <c:v>572.32499999999902</c:v>
                </c:pt>
                <c:pt idx="87">
                  <c:v>578.82499999999902</c:v>
                </c:pt>
                <c:pt idx="88">
                  <c:v>585.32499999999902</c:v>
                </c:pt>
                <c:pt idx="89">
                  <c:v>596.24499999999898</c:v>
                </c:pt>
                <c:pt idx="90">
                  <c:v>596.24499999999898</c:v>
                </c:pt>
                <c:pt idx="91">
                  <c:v>624.68249999999898</c:v>
                </c:pt>
                <c:pt idx="92">
                  <c:v>631.01999999999896</c:v>
                </c:pt>
                <c:pt idx="93">
                  <c:v>631.01999999999896</c:v>
                </c:pt>
                <c:pt idx="94">
                  <c:v>631.01999999999896</c:v>
                </c:pt>
                <c:pt idx="95">
                  <c:v>631.01999999999896</c:v>
                </c:pt>
                <c:pt idx="96">
                  <c:v>631.01999999999896</c:v>
                </c:pt>
                <c:pt idx="97">
                  <c:v>631.01999999999896</c:v>
                </c:pt>
                <c:pt idx="98">
                  <c:v>631.01999999999896</c:v>
                </c:pt>
                <c:pt idx="99">
                  <c:v>631.01999999999896</c:v>
                </c:pt>
                <c:pt idx="100">
                  <c:v>637.51999999999896</c:v>
                </c:pt>
                <c:pt idx="101">
                  <c:v>652.876249999999</c:v>
                </c:pt>
                <c:pt idx="102">
                  <c:v>652.876249999999</c:v>
                </c:pt>
                <c:pt idx="103">
                  <c:v>652.876249999999</c:v>
                </c:pt>
                <c:pt idx="104">
                  <c:v>652.876249999999</c:v>
                </c:pt>
                <c:pt idx="105">
                  <c:v>652.876249999999</c:v>
                </c:pt>
                <c:pt idx="106">
                  <c:v>652.876249999999</c:v>
                </c:pt>
                <c:pt idx="107">
                  <c:v>652.876249999999</c:v>
                </c:pt>
                <c:pt idx="108">
                  <c:v>670.751249999999</c:v>
                </c:pt>
                <c:pt idx="109">
                  <c:v>670.751249999999</c:v>
                </c:pt>
                <c:pt idx="110">
                  <c:v>674.001249999999</c:v>
                </c:pt>
                <c:pt idx="111">
                  <c:v>674.001249999999</c:v>
                </c:pt>
                <c:pt idx="112">
                  <c:v>674.001249999999</c:v>
                </c:pt>
                <c:pt idx="113">
                  <c:v>674.001249999999</c:v>
                </c:pt>
                <c:pt idx="114">
                  <c:v>688.626249999999</c:v>
                </c:pt>
                <c:pt idx="115">
                  <c:v>690.81999999999903</c:v>
                </c:pt>
                <c:pt idx="116">
                  <c:v>697.31999999999903</c:v>
                </c:pt>
                <c:pt idx="117">
                  <c:v>728.032499999999</c:v>
                </c:pt>
                <c:pt idx="118">
                  <c:v>733.49249999999995</c:v>
                </c:pt>
                <c:pt idx="119">
                  <c:v>738.95249999999999</c:v>
                </c:pt>
                <c:pt idx="120">
                  <c:v>738.95249999999999</c:v>
                </c:pt>
                <c:pt idx="121">
                  <c:v>738.95249999999999</c:v>
                </c:pt>
                <c:pt idx="122">
                  <c:v>738.95249999999999</c:v>
                </c:pt>
                <c:pt idx="123">
                  <c:v>738.95249999999999</c:v>
                </c:pt>
                <c:pt idx="124">
                  <c:v>738.95249999999999</c:v>
                </c:pt>
                <c:pt idx="125">
                  <c:v>774.37749999999903</c:v>
                </c:pt>
                <c:pt idx="126">
                  <c:v>774.37749999999903</c:v>
                </c:pt>
                <c:pt idx="127">
                  <c:v>777.62749999999903</c:v>
                </c:pt>
                <c:pt idx="128">
                  <c:v>780.87749999999903</c:v>
                </c:pt>
                <c:pt idx="129">
                  <c:v>780.87749999999903</c:v>
                </c:pt>
                <c:pt idx="130">
                  <c:v>784.12749999999903</c:v>
                </c:pt>
                <c:pt idx="131">
                  <c:v>816.62749999999903</c:v>
                </c:pt>
                <c:pt idx="132">
                  <c:v>816.62749999999903</c:v>
                </c:pt>
                <c:pt idx="133">
                  <c:v>823.12749999999903</c:v>
                </c:pt>
                <c:pt idx="134">
                  <c:v>853.83999999999901</c:v>
                </c:pt>
                <c:pt idx="135">
                  <c:v>859.3</c:v>
                </c:pt>
                <c:pt idx="136">
                  <c:v>859.3</c:v>
                </c:pt>
                <c:pt idx="137">
                  <c:v>880.35999999999899</c:v>
                </c:pt>
                <c:pt idx="138">
                  <c:v>880.35999999999899</c:v>
                </c:pt>
                <c:pt idx="139">
                  <c:v>880.35999999999899</c:v>
                </c:pt>
                <c:pt idx="140">
                  <c:v>909.86999999999898</c:v>
                </c:pt>
                <c:pt idx="141">
                  <c:v>912.063749999999</c:v>
                </c:pt>
                <c:pt idx="142">
                  <c:v>915.313749999999</c:v>
                </c:pt>
                <c:pt idx="143">
                  <c:v>915.313749999999</c:v>
                </c:pt>
                <c:pt idx="144">
                  <c:v>947.813749999999</c:v>
                </c:pt>
                <c:pt idx="145">
                  <c:v>954.313749999999</c:v>
                </c:pt>
                <c:pt idx="146">
                  <c:v>969.67</c:v>
                </c:pt>
                <c:pt idx="147">
                  <c:v>975.13</c:v>
                </c:pt>
                <c:pt idx="148">
                  <c:v>975.13</c:v>
                </c:pt>
                <c:pt idx="149">
                  <c:v>975.13</c:v>
                </c:pt>
                <c:pt idx="150">
                  <c:v>975.13</c:v>
                </c:pt>
                <c:pt idx="151">
                  <c:v>999.18</c:v>
                </c:pt>
                <c:pt idx="152">
                  <c:v>1001.37375</c:v>
                </c:pt>
                <c:pt idx="153">
                  <c:v>1007.87375</c:v>
                </c:pt>
                <c:pt idx="154">
                  <c:v>1007.87375</c:v>
                </c:pt>
                <c:pt idx="155">
                  <c:v>1011.12375</c:v>
                </c:pt>
                <c:pt idx="156">
                  <c:v>1027.9424999999901</c:v>
                </c:pt>
                <c:pt idx="157">
                  <c:v>1034.4424999999901</c:v>
                </c:pt>
                <c:pt idx="158">
                  <c:v>1043.1524999999999</c:v>
                </c:pt>
                <c:pt idx="159">
                  <c:v>1072.4837499999901</c:v>
                </c:pt>
                <c:pt idx="160">
                  <c:v>1077.9437499999999</c:v>
                </c:pt>
                <c:pt idx="161">
                  <c:v>1077.9437499999999</c:v>
                </c:pt>
                <c:pt idx="162">
                  <c:v>1077.9437499999999</c:v>
                </c:pt>
                <c:pt idx="163">
                  <c:v>1077.9437499999999</c:v>
                </c:pt>
                <c:pt idx="164">
                  <c:v>1077.9437499999999</c:v>
                </c:pt>
                <c:pt idx="165">
                  <c:v>1077.9437499999999</c:v>
                </c:pt>
                <c:pt idx="166">
                  <c:v>1080.13749999999</c:v>
                </c:pt>
                <c:pt idx="167">
                  <c:v>1098.01249999999</c:v>
                </c:pt>
                <c:pt idx="168">
                  <c:v>1098.01249999999</c:v>
                </c:pt>
                <c:pt idx="169">
                  <c:v>1121.0062499999999</c:v>
                </c:pt>
                <c:pt idx="170">
                  <c:v>1124.2562499999999</c:v>
                </c:pt>
                <c:pt idx="171">
                  <c:v>1127.5062499999999</c:v>
                </c:pt>
                <c:pt idx="172">
                  <c:v>1158.21875</c:v>
                </c:pt>
              </c:numCache>
            </c:numRef>
          </c:yVal>
          <c:smooth val="0"/>
          <c:extLst>
            <c:ext xmlns:c16="http://schemas.microsoft.com/office/drawing/2014/chart" uri="{C3380CC4-5D6E-409C-BE32-E72D297353CC}">
              <c16:uniqueId val="{00000002-0707-4E7C-BBA9-8A2571AC1486}"/>
            </c:ext>
          </c:extLst>
        </c:ser>
        <c:dLbls>
          <c:showLegendKey val="0"/>
          <c:showVal val="0"/>
          <c:showCatName val="0"/>
          <c:showSerName val="0"/>
          <c:showPercent val="0"/>
          <c:showBubbleSize val="0"/>
        </c:dLbls>
        <c:axId val="1258194463"/>
        <c:axId val="1258196383"/>
      </c:scatterChart>
      <c:valAx>
        <c:axId val="1258194463"/>
        <c:scaling>
          <c:orientation val="minMax"/>
          <c:max val="46000"/>
          <c:min val="400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6383"/>
        <c:crosses val="autoZero"/>
        <c:crossBetween val="midCat"/>
      </c:val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STIR Accumulation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4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57148-FEB8-4D8A-827B-D67F9F379A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08A108-1CF8-4C2B-AEDC-DC96D24A0B72}">
      <dgm:prSet/>
      <dgm:spPr/>
      <dgm:t>
        <a:bodyPr/>
        <a:lstStyle/>
        <a:p>
          <a:r>
            <a:rPr lang="en-US"/>
            <a:t>Conservation tillage study initiated in 2010</a:t>
          </a:r>
        </a:p>
      </dgm:t>
    </dgm:pt>
    <dgm:pt modelId="{CF0EDB41-8FBE-4BC8-AE07-F89A36296F0D}" type="parTrans" cxnId="{0B56270D-F3AD-485F-9A22-AE5FEE433E1F}">
      <dgm:prSet/>
      <dgm:spPr/>
      <dgm:t>
        <a:bodyPr/>
        <a:lstStyle/>
        <a:p>
          <a:endParaRPr lang="en-US"/>
        </a:p>
      </dgm:t>
    </dgm:pt>
    <dgm:pt modelId="{1926E366-9154-47F0-AEFF-043AD3CF982D}" type="sibTrans" cxnId="{0B56270D-F3AD-485F-9A22-AE5FEE433E1F}">
      <dgm:prSet/>
      <dgm:spPr/>
      <dgm:t>
        <a:bodyPr/>
        <a:lstStyle/>
        <a:p>
          <a:endParaRPr lang="en-US"/>
        </a:p>
      </dgm:t>
    </dgm:pt>
    <dgm:pt modelId="{03DA6A01-C9F0-4BCA-B65E-968F52CA0EC2}">
      <dgm:prSet/>
      <dgm:spPr/>
      <dgm:t>
        <a:bodyPr/>
        <a:lstStyle/>
        <a:p>
          <a:r>
            <a:rPr lang="en-US"/>
            <a:t>Planned with key farming stakeholders to ensure applicability to real-world scenarios</a:t>
          </a:r>
        </a:p>
      </dgm:t>
    </dgm:pt>
    <dgm:pt modelId="{D1438C85-B614-414A-BA54-A2B974A95BAA}" type="parTrans" cxnId="{46E74029-9FB7-46D7-BCED-BF3D7B0B4266}">
      <dgm:prSet/>
      <dgm:spPr/>
      <dgm:t>
        <a:bodyPr/>
        <a:lstStyle/>
        <a:p>
          <a:endParaRPr lang="en-US"/>
        </a:p>
      </dgm:t>
    </dgm:pt>
    <dgm:pt modelId="{D92352F2-4DDC-4E4C-86C9-401261B507AF}" type="sibTrans" cxnId="{46E74029-9FB7-46D7-BCED-BF3D7B0B4266}">
      <dgm:prSet/>
      <dgm:spPr/>
      <dgm:t>
        <a:bodyPr/>
        <a:lstStyle/>
        <a:p>
          <a:endParaRPr lang="en-US"/>
        </a:p>
      </dgm:t>
    </dgm:pt>
    <dgm:pt modelId="{A46A9CE8-85C5-4F6A-A292-553CFE75EF4A}">
      <dgm:prSet/>
      <dgm:spPr/>
      <dgm:t>
        <a:bodyPr/>
        <a:lstStyle/>
        <a:p>
          <a:r>
            <a:rPr lang="en-US"/>
            <a:t>Data have been collected over the 2011 – 2025 period using multiple methods for water quality and quantity</a:t>
          </a:r>
        </a:p>
      </dgm:t>
    </dgm:pt>
    <dgm:pt modelId="{987F89BA-B820-4DFB-8915-983B4F3FDC21}" type="parTrans" cxnId="{88A2318B-02E7-44C8-B32C-1C5614616811}">
      <dgm:prSet/>
      <dgm:spPr/>
      <dgm:t>
        <a:bodyPr/>
        <a:lstStyle/>
        <a:p>
          <a:endParaRPr lang="en-US"/>
        </a:p>
      </dgm:t>
    </dgm:pt>
    <dgm:pt modelId="{FD7854AB-585E-48F6-BDDE-F2660848DAEB}" type="sibTrans" cxnId="{88A2318B-02E7-44C8-B32C-1C5614616811}">
      <dgm:prSet/>
      <dgm:spPr/>
      <dgm:t>
        <a:bodyPr/>
        <a:lstStyle/>
        <a:p>
          <a:endParaRPr lang="en-US"/>
        </a:p>
      </dgm:t>
    </dgm:pt>
    <dgm:pt modelId="{D631D7FB-B6EE-4F30-97F2-A9BE6F2F85F8}">
      <dgm:prSet/>
      <dgm:spPr/>
      <dgm:t>
        <a:bodyPr/>
        <a:lstStyle/>
        <a:p>
          <a:r>
            <a:rPr lang="en-US"/>
            <a:t>Overarching goal of investigating the impacts of tillage on runoff water quality, soil health, and agronomic/economic productivity</a:t>
          </a:r>
        </a:p>
      </dgm:t>
    </dgm:pt>
    <dgm:pt modelId="{91DD9197-0F3F-45A9-9FAC-16806BE863DD}" type="parTrans" cxnId="{733D0566-4437-48F7-B8E6-F8449B4D64D6}">
      <dgm:prSet/>
      <dgm:spPr/>
      <dgm:t>
        <a:bodyPr/>
        <a:lstStyle/>
        <a:p>
          <a:endParaRPr lang="en-US"/>
        </a:p>
      </dgm:t>
    </dgm:pt>
    <dgm:pt modelId="{5FF0FAD8-D904-406C-BF9F-4402B74F341A}" type="sibTrans" cxnId="{733D0566-4437-48F7-B8E6-F8449B4D64D6}">
      <dgm:prSet/>
      <dgm:spPr/>
      <dgm:t>
        <a:bodyPr/>
        <a:lstStyle/>
        <a:p>
          <a:endParaRPr lang="en-US"/>
        </a:p>
      </dgm:t>
    </dgm:pt>
    <dgm:pt modelId="{B966EEEB-A8B1-46F0-A68A-2FD48376D727}">
      <dgm:prSet/>
      <dgm:spPr/>
      <dgm:t>
        <a:bodyPr/>
        <a:lstStyle/>
        <a:p>
          <a:r>
            <a:rPr lang="en-US"/>
            <a:t>As of Oct 2025, all water quality, tillage, and crop data have been compiled and merged for research use</a:t>
          </a:r>
        </a:p>
      </dgm:t>
    </dgm:pt>
    <dgm:pt modelId="{953FB794-C3B0-4921-BEEB-6EC3A719EC2D}" type="parTrans" cxnId="{EE6ABF18-2CAB-411A-8A62-EE00FADEC737}">
      <dgm:prSet/>
      <dgm:spPr/>
      <dgm:t>
        <a:bodyPr/>
        <a:lstStyle/>
        <a:p>
          <a:endParaRPr lang="en-US"/>
        </a:p>
      </dgm:t>
    </dgm:pt>
    <dgm:pt modelId="{4659987A-C579-4BD4-BFEE-CDD3B9BD6621}" type="sibTrans" cxnId="{EE6ABF18-2CAB-411A-8A62-EE00FADEC737}">
      <dgm:prSet/>
      <dgm:spPr/>
      <dgm:t>
        <a:bodyPr/>
        <a:lstStyle/>
        <a:p>
          <a:endParaRPr lang="en-US"/>
        </a:p>
      </dgm:t>
    </dgm:pt>
    <dgm:pt modelId="{4C7B2475-A73A-4274-A403-DAF08A98E5FB}" type="pres">
      <dgm:prSet presAssocID="{AB657148-FEB8-4D8A-827B-D67F9F379A85}" presName="root" presStyleCnt="0">
        <dgm:presLayoutVars>
          <dgm:dir/>
          <dgm:resizeHandles val="exact"/>
        </dgm:presLayoutVars>
      </dgm:prSet>
      <dgm:spPr/>
    </dgm:pt>
    <dgm:pt modelId="{7C707B4A-9403-4794-BB83-0A1A6073382B}" type="pres">
      <dgm:prSet presAssocID="{1208A108-1CF8-4C2B-AEDC-DC96D24A0B72}" presName="compNode" presStyleCnt="0"/>
      <dgm:spPr/>
    </dgm:pt>
    <dgm:pt modelId="{49006440-29E3-4EE3-A4EA-484A89BC5FC4}" type="pres">
      <dgm:prSet presAssocID="{1208A108-1CF8-4C2B-AEDC-DC96D24A0B72}" presName="bgRect" presStyleLbl="bgShp" presStyleIdx="0" presStyleCnt="5"/>
      <dgm:spPr/>
    </dgm:pt>
    <dgm:pt modelId="{9D01AF84-BDAA-47BD-BAB0-510B730DE89D}" type="pres">
      <dgm:prSet presAssocID="{1208A108-1CF8-4C2B-AEDC-DC96D24A0B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3FAB1EA-9DDB-4919-9E2A-845BDC9B5A81}" type="pres">
      <dgm:prSet presAssocID="{1208A108-1CF8-4C2B-AEDC-DC96D24A0B72}" presName="spaceRect" presStyleCnt="0"/>
      <dgm:spPr/>
    </dgm:pt>
    <dgm:pt modelId="{7B80ADF5-91C9-485C-A3A0-D6404BCA08D6}" type="pres">
      <dgm:prSet presAssocID="{1208A108-1CF8-4C2B-AEDC-DC96D24A0B72}" presName="parTx" presStyleLbl="revTx" presStyleIdx="0" presStyleCnt="5">
        <dgm:presLayoutVars>
          <dgm:chMax val="0"/>
          <dgm:chPref val="0"/>
        </dgm:presLayoutVars>
      </dgm:prSet>
      <dgm:spPr/>
    </dgm:pt>
    <dgm:pt modelId="{F580B622-FEAF-4F22-9F53-D207A1FDDE11}" type="pres">
      <dgm:prSet presAssocID="{1926E366-9154-47F0-AEFF-043AD3CF982D}" presName="sibTrans" presStyleCnt="0"/>
      <dgm:spPr/>
    </dgm:pt>
    <dgm:pt modelId="{8B45F3AA-B99D-4DCF-A03E-90B75CCFBC3C}" type="pres">
      <dgm:prSet presAssocID="{03DA6A01-C9F0-4BCA-B65E-968F52CA0EC2}" presName="compNode" presStyleCnt="0"/>
      <dgm:spPr/>
    </dgm:pt>
    <dgm:pt modelId="{28DFC57F-3898-4DBD-8476-9C6A8FB19C69}" type="pres">
      <dgm:prSet presAssocID="{03DA6A01-C9F0-4BCA-B65E-968F52CA0EC2}" presName="bgRect" presStyleLbl="bgShp" presStyleIdx="1" presStyleCnt="5"/>
      <dgm:spPr/>
    </dgm:pt>
    <dgm:pt modelId="{38B18EB5-EC22-4977-A9C8-A5858ED0A843}" type="pres">
      <dgm:prSet presAssocID="{03DA6A01-C9F0-4BCA-B65E-968F52CA0E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72CDE87-448C-4F57-9A87-8DD175D29D70}" type="pres">
      <dgm:prSet presAssocID="{03DA6A01-C9F0-4BCA-B65E-968F52CA0EC2}" presName="spaceRect" presStyleCnt="0"/>
      <dgm:spPr/>
    </dgm:pt>
    <dgm:pt modelId="{DC5A6B5D-D8C3-44DF-89CE-48B2067563C1}" type="pres">
      <dgm:prSet presAssocID="{03DA6A01-C9F0-4BCA-B65E-968F52CA0EC2}" presName="parTx" presStyleLbl="revTx" presStyleIdx="1" presStyleCnt="5">
        <dgm:presLayoutVars>
          <dgm:chMax val="0"/>
          <dgm:chPref val="0"/>
        </dgm:presLayoutVars>
      </dgm:prSet>
      <dgm:spPr/>
    </dgm:pt>
    <dgm:pt modelId="{4D4AD4FA-3D57-4AC5-AF45-BEBD6801962F}" type="pres">
      <dgm:prSet presAssocID="{D92352F2-4DDC-4E4C-86C9-401261B507AF}" presName="sibTrans" presStyleCnt="0"/>
      <dgm:spPr/>
    </dgm:pt>
    <dgm:pt modelId="{A4135D73-8A56-4BCD-A620-2BA20DF518BB}" type="pres">
      <dgm:prSet presAssocID="{A46A9CE8-85C5-4F6A-A292-553CFE75EF4A}" presName="compNode" presStyleCnt="0"/>
      <dgm:spPr/>
    </dgm:pt>
    <dgm:pt modelId="{2687D69D-9046-48A8-90F6-ADC7B6C42AD5}" type="pres">
      <dgm:prSet presAssocID="{A46A9CE8-85C5-4F6A-A292-553CFE75EF4A}" presName="bgRect" presStyleLbl="bgShp" presStyleIdx="2" presStyleCnt="5"/>
      <dgm:spPr/>
    </dgm:pt>
    <dgm:pt modelId="{3CD2C72C-3614-4B4B-921E-1F6B34719388}" type="pres">
      <dgm:prSet presAssocID="{A46A9CE8-85C5-4F6A-A292-553CFE75EF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E8D5D1A1-DACD-45C7-B22C-6DE7B77892DA}" type="pres">
      <dgm:prSet presAssocID="{A46A9CE8-85C5-4F6A-A292-553CFE75EF4A}" presName="spaceRect" presStyleCnt="0"/>
      <dgm:spPr/>
    </dgm:pt>
    <dgm:pt modelId="{B9CE4904-55F5-4B7B-B18C-D89ADDED1729}" type="pres">
      <dgm:prSet presAssocID="{A46A9CE8-85C5-4F6A-A292-553CFE75EF4A}" presName="parTx" presStyleLbl="revTx" presStyleIdx="2" presStyleCnt="5">
        <dgm:presLayoutVars>
          <dgm:chMax val="0"/>
          <dgm:chPref val="0"/>
        </dgm:presLayoutVars>
      </dgm:prSet>
      <dgm:spPr/>
    </dgm:pt>
    <dgm:pt modelId="{57BA6094-D5FE-4F36-902A-DA99DC9DB003}" type="pres">
      <dgm:prSet presAssocID="{FD7854AB-585E-48F6-BDDE-F2660848DAEB}" presName="sibTrans" presStyleCnt="0"/>
      <dgm:spPr/>
    </dgm:pt>
    <dgm:pt modelId="{6E499347-A73A-475C-B8D6-DBF269B3CA6C}" type="pres">
      <dgm:prSet presAssocID="{D631D7FB-B6EE-4F30-97F2-A9BE6F2F85F8}" presName="compNode" presStyleCnt="0"/>
      <dgm:spPr/>
    </dgm:pt>
    <dgm:pt modelId="{78A6C01A-9CF3-47FB-A534-EE2FC8CFC261}" type="pres">
      <dgm:prSet presAssocID="{D631D7FB-B6EE-4F30-97F2-A9BE6F2F85F8}" presName="bgRect" presStyleLbl="bgShp" presStyleIdx="3" presStyleCnt="5"/>
      <dgm:spPr/>
    </dgm:pt>
    <dgm:pt modelId="{ED4C9FFE-FD26-4DF4-9CE9-B7BB59E25F42}" type="pres">
      <dgm:prSet presAssocID="{D631D7FB-B6EE-4F30-97F2-A9BE6F2F85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DE9413A8-861C-40B4-A84E-D5EC1D6050C5}" type="pres">
      <dgm:prSet presAssocID="{D631D7FB-B6EE-4F30-97F2-A9BE6F2F85F8}" presName="spaceRect" presStyleCnt="0"/>
      <dgm:spPr/>
    </dgm:pt>
    <dgm:pt modelId="{DA34B224-6E0E-4741-8F76-54171E19000B}" type="pres">
      <dgm:prSet presAssocID="{D631D7FB-B6EE-4F30-97F2-A9BE6F2F85F8}" presName="parTx" presStyleLbl="revTx" presStyleIdx="3" presStyleCnt="5">
        <dgm:presLayoutVars>
          <dgm:chMax val="0"/>
          <dgm:chPref val="0"/>
        </dgm:presLayoutVars>
      </dgm:prSet>
      <dgm:spPr/>
    </dgm:pt>
    <dgm:pt modelId="{574CBBCC-54A1-4BD1-8238-469085CC629D}" type="pres">
      <dgm:prSet presAssocID="{5FF0FAD8-D904-406C-BF9F-4402B74F341A}" presName="sibTrans" presStyleCnt="0"/>
      <dgm:spPr/>
    </dgm:pt>
    <dgm:pt modelId="{54695FBA-CB50-44B3-A47A-265AB11CD84A}" type="pres">
      <dgm:prSet presAssocID="{B966EEEB-A8B1-46F0-A68A-2FD48376D727}" presName="compNode" presStyleCnt="0"/>
      <dgm:spPr/>
    </dgm:pt>
    <dgm:pt modelId="{67B2A901-1D41-4738-A014-A9168D2F1D21}" type="pres">
      <dgm:prSet presAssocID="{B966EEEB-A8B1-46F0-A68A-2FD48376D727}" presName="bgRect" presStyleLbl="bgShp" presStyleIdx="4" presStyleCnt="5"/>
      <dgm:spPr/>
    </dgm:pt>
    <dgm:pt modelId="{47ED6DF4-2359-45C4-A1C6-085DD3B4BDD1}" type="pres">
      <dgm:prSet presAssocID="{B966EEEB-A8B1-46F0-A68A-2FD48376D7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76C90EC2-76B7-446D-BADE-A7C3FFC3177B}" type="pres">
      <dgm:prSet presAssocID="{B966EEEB-A8B1-46F0-A68A-2FD48376D727}" presName="spaceRect" presStyleCnt="0"/>
      <dgm:spPr/>
    </dgm:pt>
    <dgm:pt modelId="{328E4AC8-F2BF-4523-BF49-18232B44C4B2}" type="pres">
      <dgm:prSet presAssocID="{B966EEEB-A8B1-46F0-A68A-2FD48376D727}" presName="parTx" presStyleLbl="revTx" presStyleIdx="4" presStyleCnt="5">
        <dgm:presLayoutVars>
          <dgm:chMax val="0"/>
          <dgm:chPref val="0"/>
        </dgm:presLayoutVars>
      </dgm:prSet>
      <dgm:spPr/>
    </dgm:pt>
  </dgm:ptLst>
  <dgm:cxnLst>
    <dgm:cxn modelId="{0B56270D-F3AD-485F-9A22-AE5FEE433E1F}" srcId="{AB657148-FEB8-4D8A-827B-D67F9F379A85}" destId="{1208A108-1CF8-4C2B-AEDC-DC96D24A0B72}" srcOrd="0" destOrd="0" parTransId="{CF0EDB41-8FBE-4BC8-AE07-F89A36296F0D}" sibTransId="{1926E366-9154-47F0-AEFF-043AD3CF982D}"/>
    <dgm:cxn modelId="{EE6ABF18-2CAB-411A-8A62-EE00FADEC737}" srcId="{AB657148-FEB8-4D8A-827B-D67F9F379A85}" destId="{B966EEEB-A8B1-46F0-A68A-2FD48376D727}" srcOrd="4" destOrd="0" parTransId="{953FB794-C3B0-4921-BEEB-6EC3A719EC2D}" sibTransId="{4659987A-C579-4BD4-BFEE-CDD3B9BD6621}"/>
    <dgm:cxn modelId="{46E74029-9FB7-46D7-BCED-BF3D7B0B4266}" srcId="{AB657148-FEB8-4D8A-827B-D67F9F379A85}" destId="{03DA6A01-C9F0-4BCA-B65E-968F52CA0EC2}" srcOrd="1" destOrd="0" parTransId="{D1438C85-B614-414A-BA54-A2B974A95BAA}" sibTransId="{D92352F2-4DDC-4E4C-86C9-401261B507AF}"/>
    <dgm:cxn modelId="{9AE9EE3E-2D38-4AF1-9FE2-815BDFD1CB04}" type="presOf" srcId="{1208A108-1CF8-4C2B-AEDC-DC96D24A0B72}" destId="{7B80ADF5-91C9-485C-A3A0-D6404BCA08D6}" srcOrd="0" destOrd="0" presId="urn:microsoft.com/office/officeart/2018/2/layout/IconVerticalSolidList"/>
    <dgm:cxn modelId="{733D0566-4437-48F7-B8E6-F8449B4D64D6}" srcId="{AB657148-FEB8-4D8A-827B-D67F9F379A85}" destId="{D631D7FB-B6EE-4F30-97F2-A9BE6F2F85F8}" srcOrd="3" destOrd="0" parTransId="{91DD9197-0F3F-45A9-9FAC-16806BE863DD}" sibTransId="{5FF0FAD8-D904-406C-BF9F-4402B74F341A}"/>
    <dgm:cxn modelId="{4C95446C-BE1E-4C59-AA4A-D1C97589AD35}" type="presOf" srcId="{AB657148-FEB8-4D8A-827B-D67F9F379A85}" destId="{4C7B2475-A73A-4274-A403-DAF08A98E5FB}" srcOrd="0" destOrd="0" presId="urn:microsoft.com/office/officeart/2018/2/layout/IconVerticalSolidList"/>
    <dgm:cxn modelId="{C2184873-6C05-4DBB-95F3-15574BDBD613}" type="presOf" srcId="{A46A9CE8-85C5-4F6A-A292-553CFE75EF4A}" destId="{B9CE4904-55F5-4B7B-B18C-D89ADDED1729}" srcOrd="0" destOrd="0" presId="urn:microsoft.com/office/officeart/2018/2/layout/IconVerticalSolidList"/>
    <dgm:cxn modelId="{7AC3EC84-3EDC-47C8-B779-A7A81A20DF1C}" type="presOf" srcId="{D631D7FB-B6EE-4F30-97F2-A9BE6F2F85F8}" destId="{DA34B224-6E0E-4741-8F76-54171E19000B}" srcOrd="0" destOrd="0" presId="urn:microsoft.com/office/officeart/2018/2/layout/IconVerticalSolidList"/>
    <dgm:cxn modelId="{88A2318B-02E7-44C8-B32C-1C5614616811}" srcId="{AB657148-FEB8-4D8A-827B-D67F9F379A85}" destId="{A46A9CE8-85C5-4F6A-A292-553CFE75EF4A}" srcOrd="2" destOrd="0" parTransId="{987F89BA-B820-4DFB-8915-983B4F3FDC21}" sibTransId="{FD7854AB-585E-48F6-BDDE-F2660848DAEB}"/>
    <dgm:cxn modelId="{DEEA2CED-2A9E-4502-919D-C2FC8035E3C2}" type="presOf" srcId="{B966EEEB-A8B1-46F0-A68A-2FD48376D727}" destId="{328E4AC8-F2BF-4523-BF49-18232B44C4B2}" srcOrd="0" destOrd="0" presId="urn:microsoft.com/office/officeart/2018/2/layout/IconVerticalSolidList"/>
    <dgm:cxn modelId="{B2199BF4-83B1-47D7-AA0D-F87FD79C63B9}" type="presOf" srcId="{03DA6A01-C9F0-4BCA-B65E-968F52CA0EC2}" destId="{DC5A6B5D-D8C3-44DF-89CE-48B2067563C1}" srcOrd="0" destOrd="0" presId="urn:microsoft.com/office/officeart/2018/2/layout/IconVerticalSolidList"/>
    <dgm:cxn modelId="{F15C04D5-76E2-432A-A6C6-2CE634BBE662}" type="presParOf" srcId="{4C7B2475-A73A-4274-A403-DAF08A98E5FB}" destId="{7C707B4A-9403-4794-BB83-0A1A6073382B}" srcOrd="0" destOrd="0" presId="urn:microsoft.com/office/officeart/2018/2/layout/IconVerticalSolidList"/>
    <dgm:cxn modelId="{792C10B3-DA84-492F-8B63-F043CB985F96}" type="presParOf" srcId="{7C707B4A-9403-4794-BB83-0A1A6073382B}" destId="{49006440-29E3-4EE3-A4EA-484A89BC5FC4}" srcOrd="0" destOrd="0" presId="urn:microsoft.com/office/officeart/2018/2/layout/IconVerticalSolidList"/>
    <dgm:cxn modelId="{1C4BA446-7AD1-4DFC-966A-33068E1079C4}" type="presParOf" srcId="{7C707B4A-9403-4794-BB83-0A1A6073382B}" destId="{9D01AF84-BDAA-47BD-BAB0-510B730DE89D}" srcOrd="1" destOrd="0" presId="urn:microsoft.com/office/officeart/2018/2/layout/IconVerticalSolidList"/>
    <dgm:cxn modelId="{E8448A8B-E62D-4A42-A641-2E4D4A2BD2ED}" type="presParOf" srcId="{7C707B4A-9403-4794-BB83-0A1A6073382B}" destId="{83FAB1EA-9DDB-4919-9E2A-845BDC9B5A81}" srcOrd="2" destOrd="0" presId="urn:microsoft.com/office/officeart/2018/2/layout/IconVerticalSolidList"/>
    <dgm:cxn modelId="{404016B0-4BB1-48DF-A08F-E01F3DF00555}" type="presParOf" srcId="{7C707B4A-9403-4794-BB83-0A1A6073382B}" destId="{7B80ADF5-91C9-485C-A3A0-D6404BCA08D6}" srcOrd="3" destOrd="0" presId="urn:microsoft.com/office/officeart/2018/2/layout/IconVerticalSolidList"/>
    <dgm:cxn modelId="{B43E17CE-64A8-481C-A2A5-43899686B587}" type="presParOf" srcId="{4C7B2475-A73A-4274-A403-DAF08A98E5FB}" destId="{F580B622-FEAF-4F22-9F53-D207A1FDDE11}" srcOrd="1" destOrd="0" presId="urn:microsoft.com/office/officeart/2018/2/layout/IconVerticalSolidList"/>
    <dgm:cxn modelId="{7879497F-A3E5-452C-B478-451AF47D2DC2}" type="presParOf" srcId="{4C7B2475-A73A-4274-A403-DAF08A98E5FB}" destId="{8B45F3AA-B99D-4DCF-A03E-90B75CCFBC3C}" srcOrd="2" destOrd="0" presId="urn:microsoft.com/office/officeart/2018/2/layout/IconVerticalSolidList"/>
    <dgm:cxn modelId="{2F8123DE-02C3-4877-BA40-8E6F7A62B356}" type="presParOf" srcId="{8B45F3AA-B99D-4DCF-A03E-90B75CCFBC3C}" destId="{28DFC57F-3898-4DBD-8476-9C6A8FB19C69}" srcOrd="0" destOrd="0" presId="urn:microsoft.com/office/officeart/2018/2/layout/IconVerticalSolidList"/>
    <dgm:cxn modelId="{117F9EB7-9B61-48EE-8697-BB75C58BCF71}" type="presParOf" srcId="{8B45F3AA-B99D-4DCF-A03E-90B75CCFBC3C}" destId="{38B18EB5-EC22-4977-A9C8-A5858ED0A843}" srcOrd="1" destOrd="0" presId="urn:microsoft.com/office/officeart/2018/2/layout/IconVerticalSolidList"/>
    <dgm:cxn modelId="{7D4831C5-85DE-498F-81DD-DFD7BE84B0F0}" type="presParOf" srcId="{8B45F3AA-B99D-4DCF-A03E-90B75CCFBC3C}" destId="{772CDE87-448C-4F57-9A87-8DD175D29D70}" srcOrd="2" destOrd="0" presId="urn:microsoft.com/office/officeart/2018/2/layout/IconVerticalSolidList"/>
    <dgm:cxn modelId="{FD799147-9FBB-4C53-8587-DE1B7EA64649}" type="presParOf" srcId="{8B45F3AA-B99D-4DCF-A03E-90B75CCFBC3C}" destId="{DC5A6B5D-D8C3-44DF-89CE-48B2067563C1}" srcOrd="3" destOrd="0" presId="urn:microsoft.com/office/officeart/2018/2/layout/IconVerticalSolidList"/>
    <dgm:cxn modelId="{205AFE8A-122F-4DC6-8BD2-8C97F4E86D75}" type="presParOf" srcId="{4C7B2475-A73A-4274-A403-DAF08A98E5FB}" destId="{4D4AD4FA-3D57-4AC5-AF45-BEBD6801962F}" srcOrd="3" destOrd="0" presId="urn:microsoft.com/office/officeart/2018/2/layout/IconVerticalSolidList"/>
    <dgm:cxn modelId="{314087AB-C811-451F-A0E3-21FBF5A88199}" type="presParOf" srcId="{4C7B2475-A73A-4274-A403-DAF08A98E5FB}" destId="{A4135D73-8A56-4BCD-A620-2BA20DF518BB}" srcOrd="4" destOrd="0" presId="urn:microsoft.com/office/officeart/2018/2/layout/IconVerticalSolidList"/>
    <dgm:cxn modelId="{82FF3604-E04D-4C11-B810-190D0B1F7417}" type="presParOf" srcId="{A4135D73-8A56-4BCD-A620-2BA20DF518BB}" destId="{2687D69D-9046-48A8-90F6-ADC7B6C42AD5}" srcOrd="0" destOrd="0" presId="urn:microsoft.com/office/officeart/2018/2/layout/IconVerticalSolidList"/>
    <dgm:cxn modelId="{F16839FC-D64D-4E5A-A2A2-22B3D2BED225}" type="presParOf" srcId="{A4135D73-8A56-4BCD-A620-2BA20DF518BB}" destId="{3CD2C72C-3614-4B4B-921E-1F6B34719388}" srcOrd="1" destOrd="0" presId="urn:microsoft.com/office/officeart/2018/2/layout/IconVerticalSolidList"/>
    <dgm:cxn modelId="{9197A026-318A-4ADF-BD68-B33C2253408E}" type="presParOf" srcId="{A4135D73-8A56-4BCD-A620-2BA20DF518BB}" destId="{E8D5D1A1-DACD-45C7-B22C-6DE7B77892DA}" srcOrd="2" destOrd="0" presId="urn:microsoft.com/office/officeart/2018/2/layout/IconVerticalSolidList"/>
    <dgm:cxn modelId="{BF37108C-BE4F-4DA7-8698-7BE8B4762F98}" type="presParOf" srcId="{A4135D73-8A56-4BCD-A620-2BA20DF518BB}" destId="{B9CE4904-55F5-4B7B-B18C-D89ADDED1729}" srcOrd="3" destOrd="0" presId="urn:microsoft.com/office/officeart/2018/2/layout/IconVerticalSolidList"/>
    <dgm:cxn modelId="{4721EBF7-6DFA-4787-A3C4-C3F22BCE64EC}" type="presParOf" srcId="{4C7B2475-A73A-4274-A403-DAF08A98E5FB}" destId="{57BA6094-D5FE-4F36-902A-DA99DC9DB003}" srcOrd="5" destOrd="0" presId="urn:microsoft.com/office/officeart/2018/2/layout/IconVerticalSolidList"/>
    <dgm:cxn modelId="{DF1C236E-5BE1-4BAD-8422-40E03FF4FFED}" type="presParOf" srcId="{4C7B2475-A73A-4274-A403-DAF08A98E5FB}" destId="{6E499347-A73A-475C-B8D6-DBF269B3CA6C}" srcOrd="6" destOrd="0" presId="urn:microsoft.com/office/officeart/2018/2/layout/IconVerticalSolidList"/>
    <dgm:cxn modelId="{809C07E3-32BA-4C9E-9508-555706684352}" type="presParOf" srcId="{6E499347-A73A-475C-B8D6-DBF269B3CA6C}" destId="{78A6C01A-9CF3-47FB-A534-EE2FC8CFC261}" srcOrd="0" destOrd="0" presId="urn:microsoft.com/office/officeart/2018/2/layout/IconVerticalSolidList"/>
    <dgm:cxn modelId="{C96D7A29-4F1F-4E09-8BC7-D72A030DB69D}" type="presParOf" srcId="{6E499347-A73A-475C-B8D6-DBF269B3CA6C}" destId="{ED4C9FFE-FD26-4DF4-9CE9-B7BB59E25F42}" srcOrd="1" destOrd="0" presId="urn:microsoft.com/office/officeart/2018/2/layout/IconVerticalSolidList"/>
    <dgm:cxn modelId="{A88D4D25-78E4-4284-8C3E-9BFEAE512221}" type="presParOf" srcId="{6E499347-A73A-475C-B8D6-DBF269B3CA6C}" destId="{DE9413A8-861C-40B4-A84E-D5EC1D6050C5}" srcOrd="2" destOrd="0" presId="urn:microsoft.com/office/officeart/2018/2/layout/IconVerticalSolidList"/>
    <dgm:cxn modelId="{C6CA0AA9-4422-4B3E-8C8B-6C4D0CEADBAC}" type="presParOf" srcId="{6E499347-A73A-475C-B8D6-DBF269B3CA6C}" destId="{DA34B224-6E0E-4741-8F76-54171E19000B}" srcOrd="3" destOrd="0" presId="urn:microsoft.com/office/officeart/2018/2/layout/IconVerticalSolidList"/>
    <dgm:cxn modelId="{D388EC48-5452-4844-A66D-836238D87ABB}" type="presParOf" srcId="{4C7B2475-A73A-4274-A403-DAF08A98E5FB}" destId="{574CBBCC-54A1-4BD1-8238-469085CC629D}" srcOrd="7" destOrd="0" presId="urn:microsoft.com/office/officeart/2018/2/layout/IconVerticalSolidList"/>
    <dgm:cxn modelId="{85E020D8-5042-4048-9131-1AC4BC47674A}" type="presParOf" srcId="{4C7B2475-A73A-4274-A403-DAF08A98E5FB}" destId="{54695FBA-CB50-44B3-A47A-265AB11CD84A}" srcOrd="8" destOrd="0" presId="urn:microsoft.com/office/officeart/2018/2/layout/IconVerticalSolidList"/>
    <dgm:cxn modelId="{D631C8E2-F30D-419C-A178-C2C719D115F6}" type="presParOf" srcId="{54695FBA-CB50-44B3-A47A-265AB11CD84A}" destId="{67B2A901-1D41-4738-A014-A9168D2F1D21}" srcOrd="0" destOrd="0" presId="urn:microsoft.com/office/officeart/2018/2/layout/IconVerticalSolidList"/>
    <dgm:cxn modelId="{842218ED-7507-4251-B717-AA8FE435DA47}" type="presParOf" srcId="{54695FBA-CB50-44B3-A47A-265AB11CD84A}" destId="{47ED6DF4-2359-45C4-A1C6-085DD3B4BDD1}" srcOrd="1" destOrd="0" presId="urn:microsoft.com/office/officeart/2018/2/layout/IconVerticalSolidList"/>
    <dgm:cxn modelId="{C0E23C27-208A-46A0-9497-110292DC302C}" type="presParOf" srcId="{54695FBA-CB50-44B3-A47A-265AB11CD84A}" destId="{76C90EC2-76B7-446D-BADE-A7C3FFC3177B}" srcOrd="2" destOrd="0" presId="urn:microsoft.com/office/officeart/2018/2/layout/IconVerticalSolidList"/>
    <dgm:cxn modelId="{07DBE167-16DA-42F2-A3E5-3AD5D4B6AB6E}" type="presParOf" srcId="{54695FBA-CB50-44B3-A47A-265AB11CD84A}" destId="{328E4AC8-F2BF-4523-BF49-18232B44C4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50A42-3E66-499D-A3E2-0753419836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EF3378-A912-41D7-9D68-9A289E8E763E}">
      <dgm:prSet/>
      <dgm:spPr/>
      <dgm:t>
        <a:bodyPr/>
        <a:lstStyle/>
        <a:p>
          <a:r>
            <a:rPr lang="en-US"/>
            <a:t>Trimarco et al., 2025 found:</a:t>
          </a:r>
        </a:p>
      </dgm:t>
    </dgm:pt>
    <dgm:pt modelId="{B7B15030-C241-4225-9CAF-E63E6EB6E247}" type="parTrans" cxnId="{A3840969-874D-4C85-AEA7-621BC25F7767}">
      <dgm:prSet/>
      <dgm:spPr/>
      <dgm:t>
        <a:bodyPr/>
        <a:lstStyle/>
        <a:p>
          <a:endParaRPr lang="en-US"/>
        </a:p>
      </dgm:t>
    </dgm:pt>
    <dgm:pt modelId="{F4C39F0A-6510-4E60-BB7D-BED86CEBBDE1}" type="sibTrans" cxnId="{A3840969-874D-4C85-AEA7-621BC25F7767}">
      <dgm:prSet/>
      <dgm:spPr/>
      <dgm:t>
        <a:bodyPr/>
        <a:lstStyle/>
        <a:p>
          <a:endParaRPr lang="en-US"/>
        </a:p>
      </dgm:t>
    </dgm:pt>
    <dgm:pt modelId="{3B0160D2-0843-418A-B301-D2B0B38F995A}">
      <dgm:prSet/>
      <dgm:spPr/>
      <dgm:t>
        <a:bodyPr/>
        <a:lstStyle/>
        <a:p>
          <a:r>
            <a:rPr lang="en-US"/>
            <a:t>Reduced tillage cut particulate pollutant concentrations.</a:t>
          </a:r>
        </a:p>
      </dgm:t>
    </dgm:pt>
    <dgm:pt modelId="{D756A221-361C-4892-9732-C4A8B5B9FE14}" type="parTrans" cxnId="{778ABBD1-367F-4AFB-A047-05B9482169A9}">
      <dgm:prSet/>
      <dgm:spPr/>
      <dgm:t>
        <a:bodyPr/>
        <a:lstStyle/>
        <a:p>
          <a:endParaRPr lang="en-US"/>
        </a:p>
      </dgm:t>
    </dgm:pt>
    <dgm:pt modelId="{D7AC0461-C02B-4A6E-ABA7-1662F97294D7}" type="sibTrans" cxnId="{778ABBD1-367F-4AFB-A047-05B9482169A9}">
      <dgm:prSet/>
      <dgm:spPr/>
      <dgm:t>
        <a:bodyPr/>
        <a:lstStyle/>
        <a:p>
          <a:endParaRPr lang="en-US"/>
        </a:p>
      </dgm:t>
    </dgm:pt>
    <dgm:pt modelId="{724FE9BD-7D7A-490E-87EB-5739335708FE}">
      <dgm:prSet/>
      <dgm:spPr/>
      <dgm:t>
        <a:bodyPr/>
        <a:lstStyle/>
        <a:p>
          <a:r>
            <a:rPr lang="en-US"/>
            <a:t>Better soil structure and organic matter aligned with cleaner runoff.</a:t>
          </a:r>
        </a:p>
      </dgm:t>
    </dgm:pt>
    <dgm:pt modelId="{C4D60016-1A2F-4C8A-B57B-1628E90EFEA1}" type="parTrans" cxnId="{01D52445-7F06-40C7-93BF-A354D35DB93A}">
      <dgm:prSet/>
      <dgm:spPr/>
      <dgm:t>
        <a:bodyPr/>
        <a:lstStyle/>
        <a:p>
          <a:endParaRPr lang="en-US"/>
        </a:p>
      </dgm:t>
    </dgm:pt>
    <dgm:pt modelId="{6BA2CCEA-036A-4AE9-8458-1CEEBA7580E4}" type="sibTrans" cxnId="{01D52445-7F06-40C7-93BF-A354D35DB93A}">
      <dgm:prSet/>
      <dgm:spPr/>
      <dgm:t>
        <a:bodyPr/>
        <a:lstStyle/>
        <a:p>
          <a:endParaRPr lang="en-US"/>
        </a:p>
      </dgm:t>
    </dgm:pt>
    <dgm:pt modelId="{A27319E3-D91A-4057-A8BC-E844F76FDE01}">
      <dgm:prSet/>
      <dgm:spPr/>
      <dgm:t>
        <a:bodyPr/>
        <a:lstStyle/>
        <a:p>
          <a:r>
            <a:rPr lang="en-US"/>
            <a:t>Strip and minimum till performed similarly and both outperformed conventional tillage.</a:t>
          </a:r>
        </a:p>
      </dgm:t>
    </dgm:pt>
    <dgm:pt modelId="{55038FC2-F083-40B9-8529-62AF0E124979}" type="parTrans" cxnId="{18C3C34C-A485-44CB-A2C0-0BF144BD9662}">
      <dgm:prSet/>
      <dgm:spPr/>
      <dgm:t>
        <a:bodyPr/>
        <a:lstStyle/>
        <a:p>
          <a:endParaRPr lang="en-US"/>
        </a:p>
      </dgm:t>
    </dgm:pt>
    <dgm:pt modelId="{52535802-E84B-4796-AA6B-E1BA1AC93405}" type="sibTrans" cxnId="{18C3C34C-A485-44CB-A2C0-0BF144BD9662}">
      <dgm:prSet/>
      <dgm:spPr/>
      <dgm:t>
        <a:bodyPr/>
        <a:lstStyle/>
        <a:p>
          <a:endParaRPr lang="en-US"/>
        </a:p>
      </dgm:t>
    </dgm:pt>
    <dgm:pt modelId="{F8D46A76-74E8-449F-BDA4-7A809DD534DC}">
      <dgm:prSet/>
      <dgm:spPr/>
      <dgm:t>
        <a:bodyPr/>
        <a:lstStyle/>
        <a:p>
          <a:r>
            <a:rPr lang="en-US"/>
            <a:t>What remains?</a:t>
          </a:r>
        </a:p>
      </dgm:t>
    </dgm:pt>
    <dgm:pt modelId="{4F034A91-DC7F-42D0-A1B1-423FE8BE795D}" type="parTrans" cxnId="{23F5640D-269C-43C8-921B-AFC6F7899647}">
      <dgm:prSet/>
      <dgm:spPr/>
      <dgm:t>
        <a:bodyPr/>
        <a:lstStyle/>
        <a:p>
          <a:endParaRPr lang="en-US"/>
        </a:p>
      </dgm:t>
    </dgm:pt>
    <dgm:pt modelId="{DA49F51B-F883-44E6-AB31-0D34FE56285F}" type="sibTrans" cxnId="{23F5640D-269C-43C8-921B-AFC6F7899647}">
      <dgm:prSet/>
      <dgm:spPr/>
      <dgm:t>
        <a:bodyPr/>
        <a:lstStyle/>
        <a:p>
          <a:endParaRPr lang="en-US"/>
        </a:p>
      </dgm:t>
    </dgm:pt>
    <dgm:pt modelId="{2E64376D-21CC-4625-B40C-276D971D647D}">
      <dgm:prSet/>
      <dgm:spPr/>
      <dgm:t>
        <a:bodyPr/>
        <a:lstStyle/>
        <a:p>
          <a:r>
            <a:rPr lang="en-US" dirty="0"/>
            <a:t>Investigation into volume and loadings between treatments over time</a:t>
          </a:r>
        </a:p>
      </dgm:t>
    </dgm:pt>
    <dgm:pt modelId="{60FB83B1-61A4-4B27-BA59-E1F81E616916}" type="parTrans" cxnId="{1E5B0BC7-EE91-4D1E-AAB3-F3675FE7166D}">
      <dgm:prSet/>
      <dgm:spPr/>
      <dgm:t>
        <a:bodyPr/>
        <a:lstStyle/>
        <a:p>
          <a:endParaRPr lang="en-US"/>
        </a:p>
      </dgm:t>
    </dgm:pt>
    <dgm:pt modelId="{91CE8C03-03A4-45E9-B9C5-09B94D230522}" type="sibTrans" cxnId="{1E5B0BC7-EE91-4D1E-AAB3-F3675FE7166D}">
      <dgm:prSet/>
      <dgm:spPr/>
      <dgm:t>
        <a:bodyPr/>
        <a:lstStyle/>
        <a:p>
          <a:endParaRPr lang="en-US"/>
        </a:p>
      </dgm:t>
    </dgm:pt>
    <dgm:pt modelId="{5E44AAF7-9469-4FC1-80A5-2F820BD0FF4C}">
      <dgm:prSet/>
      <dgm:spPr/>
      <dgm:t>
        <a:bodyPr/>
        <a:lstStyle/>
        <a:p>
          <a:r>
            <a:rPr lang="en-US" dirty="0"/>
            <a:t>Quantifying the actual causal impact of tillage on various analyte concentration and load</a:t>
          </a:r>
        </a:p>
      </dgm:t>
    </dgm:pt>
    <dgm:pt modelId="{8A81036B-2044-405A-8B07-10601706BD6F}" type="parTrans" cxnId="{E412AF54-3D02-49D3-B503-7886BEE196DB}">
      <dgm:prSet/>
      <dgm:spPr/>
      <dgm:t>
        <a:bodyPr/>
        <a:lstStyle/>
        <a:p>
          <a:endParaRPr lang="en-US"/>
        </a:p>
      </dgm:t>
    </dgm:pt>
    <dgm:pt modelId="{5AD527F1-9178-41BF-99E9-8522C76ACF8D}" type="sibTrans" cxnId="{E412AF54-3D02-49D3-B503-7886BEE196DB}">
      <dgm:prSet/>
      <dgm:spPr/>
      <dgm:t>
        <a:bodyPr/>
        <a:lstStyle/>
        <a:p>
          <a:endParaRPr lang="en-US"/>
        </a:p>
      </dgm:t>
    </dgm:pt>
    <dgm:pt modelId="{D0655FC9-48FE-4BAB-80F5-F5D8E60150C6}">
      <dgm:prSet/>
      <dgm:spPr/>
      <dgm:t>
        <a:bodyPr/>
        <a:lstStyle/>
        <a:p>
          <a:r>
            <a:rPr lang="en-US" dirty="0"/>
            <a:t>Investigating persistence effects of tillage on analytes, if any (unique aspect of these long-term data)</a:t>
          </a:r>
        </a:p>
      </dgm:t>
    </dgm:pt>
    <dgm:pt modelId="{3F5A1634-842F-4CEB-82A2-66F1A1F390CD}" type="parTrans" cxnId="{2FBD7256-1099-4BB4-808E-1FFB3C7507E9}">
      <dgm:prSet/>
      <dgm:spPr/>
      <dgm:t>
        <a:bodyPr/>
        <a:lstStyle/>
        <a:p>
          <a:endParaRPr lang="en-US"/>
        </a:p>
      </dgm:t>
    </dgm:pt>
    <dgm:pt modelId="{7231B9A2-B35D-4800-81AB-92848453DC3C}" type="sibTrans" cxnId="{2FBD7256-1099-4BB4-808E-1FFB3C7507E9}">
      <dgm:prSet/>
      <dgm:spPr/>
      <dgm:t>
        <a:bodyPr/>
        <a:lstStyle/>
        <a:p>
          <a:endParaRPr lang="en-US"/>
        </a:p>
      </dgm:t>
    </dgm:pt>
    <dgm:pt modelId="{F6A4459A-5A70-4F54-8BC8-FE187502BB34}" type="pres">
      <dgm:prSet presAssocID="{82650A42-3E66-499D-A3E2-07534198367E}" presName="linear" presStyleCnt="0">
        <dgm:presLayoutVars>
          <dgm:animLvl val="lvl"/>
          <dgm:resizeHandles val="exact"/>
        </dgm:presLayoutVars>
      </dgm:prSet>
      <dgm:spPr/>
    </dgm:pt>
    <dgm:pt modelId="{4E3BE7C3-29FD-4DDF-9A37-2AA73792A2B4}" type="pres">
      <dgm:prSet presAssocID="{91EF3378-A912-41D7-9D68-9A289E8E763E}" presName="parentText" presStyleLbl="node1" presStyleIdx="0" presStyleCnt="2">
        <dgm:presLayoutVars>
          <dgm:chMax val="0"/>
          <dgm:bulletEnabled val="1"/>
        </dgm:presLayoutVars>
      </dgm:prSet>
      <dgm:spPr/>
    </dgm:pt>
    <dgm:pt modelId="{DF15B2EC-0C18-45E2-BE16-E0F4AEE78A1C}" type="pres">
      <dgm:prSet presAssocID="{91EF3378-A912-41D7-9D68-9A289E8E763E}" presName="childText" presStyleLbl="revTx" presStyleIdx="0" presStyleCnt="2">
        <dgm:presLayoutVars>
          <dgm:bulletEnabled val="1"/>
        </dgm:presLayoutVars>
      </dgm:prSet>
      <dgm:spPr/>
    </dgm:pt>
    <dgm:pt modelId="{A6D8DF05-2E73-4E36-9502-1D1B3EBBBDFE}" type="pres">
      <dgm:prSet presAssocID="{F8D46A76-74E8-449F-BDA4-7A809DD534DC}" presName="parentText" presStyleLbl="node1" presStyleIdx="1" presStyleCnt="2">
        <dgm:presLayoutVars>
          <dgm:chMax val="0"/>
          <dgm:bulletEnabled val="1"/>
        </dgm:presLayoutVars>
      </dgm:prSet>
      <dgm:spPr/>
    </dgm:pt>
    <dgm:pt modelId="{98920364-BA50-4989-B5AB-365F08BB5810}" type="pres">
      <dgm:prSet presAssocID="{F8D46A76-74E8-449F-BDA4-7A809DD534DC}" presName="childText" presStyleLbl="revTx" presStyleIdx="1" presStyleCnt="2">
        <dgm:presLayoutVars>
          <dgm:bulletEnabled val="1"/>
        </dgm:presLayoutVars>
      </dgm:prSet>
      <dgm:spPr/>
    </dgm:pt>
  </dgm:ptLst>
  <dgm:cxnLst>
    <dgm:cxn modelId="{03A04C06-500F-4F95-A856-B44C9C0141BE}" type="presOf" srcId="{F8D46A76-74E8-449F-BDA4-7A809DD534DC}" destId="{A6D8DF05-2E73-4E36-9502-1D1B3EBBBDFE}" srcOrd="0" destOrd="0" presId="urn:microsoft.com/office/officeart/2005/8/layout/vList2"/>
    <dgm:cxn modelId="{B8A43C0C-B5F9-4787-BA57-0D11FAD1C22B}" type="presOf" srcId="{82650A42-3E66-499D-A3E2-07534198367E}" destId="{F6A4459A-5A70-4F54-8BC8-FE187502BB34}" srcOrd="0" destOrd="0" presId="urn:microsoft.com/office/officeart/2005/8/layout/vList2"/>
    <dgm:cxn modelId="{23F5640D-269C-43C8-921B-AFC6F7899647}" srcId="{82650A42-3E66-499D-A3E2-07534198367E}" destId="{F8D46A76-74E8-449F-BDA4-7A809DD534DC}" srcOrd="1" destOrd="0" parTransId="{4F034A91-DC7F-42D0-A1B1-423FE8BE795D}" sibTransId="{DA49F51B-F883-44E6-AB31-0D34FE56285F}"/>
    <dgm:cxn modelId="{13A58010-069F-4931-89E6-D5A013339C49}" type="presOf" srcId="{91EF3378-A912-41D7-9D68-9A289E8E763E}" destId="{4E3BE7C3-29FD-4DDF-9A37-2AA73792A2B4}" srcOrd="0" destOrd="0" presId="urn:microsoft.com/office/officeart/2005/8/layout/vList2"/>
    <dgm:cxn modelId="{01D52445-7F06-40C7-93BF-A354D35DB93A}" srcId="{91EF3378-A912-41D7-9D68-9A289E8E763E}" destId="{724FE9BD-7D7A-490E-87EB-5739335708FE}" srcOrd="1" destOrd="0" parTransId="{C4D60016-1A2F-4C8A-B57B-1628E90EFEA1}" sibTransId="{6BA2CCEA-036A-4AE9-8458-1CEEBA7580E4}"/>
    <dgm:cxn modelId="{A3840969-874D-4C85-AEA7-621BC25F7767}" srcId="{82650A42-3E66-499D-A3E2-07534198367E}" destId="{91EF3378-A912-41D7-9D68-9A289E8E763E}" srcOrd="0" destOrd="0" parTransId="{B7B15030-C241-4225-9CAF-E63E6EB6E247}" sibTransId="{F4C39F0A-6510-4E60-BB7D-BED86CEBBDE1}"/>
    <dgm:cxn modelId="{18C3C34C-A485-44CB-A2C0-0BF144BD9662}" srcId="{91EF3378-A912-41D7-9D68-9A289E8E763E}" destId="{A27319E3-D91A-4057-A8BC-E844F76FDE01}" srcOrd="2" destOrd="0" parTransId="{55038FC2-F083-40B9-8529-62AF0E124979}" sibTransId="{52535802-E84B-4796-AA6B-E1BA1AC93405}"/>
    <dgm:cxn modelId="{E412AF54-3D02-49D3-B503-7886BEE196DB}" srcId="{F8D46A76-74E8-449F-BDA4-7A809DD534DC}" destId="{5E44AAF7-9469-4FC1-80A5-2F820BD0FF4C}" srcOrd="1" destOrd="0" parTransId="{8A81036B-2044-405A-8B07-10601706BD6F}" sibTransId="{5AD527F1-9178-41BF-99E9-8522C76ACF8D}"/>
    <dgm:cxn modelId="{2FBD7256-1099-4BB4-808E-1FFB3C7507E9}" srcId="{F8D46A76-74E8-449F-BDA4-7A809DD534DC}" destId="{D0655FC9-48FE-4BAB-80F5-F5D8E60150C6}" srcOrd="2" destOrd="0" parTransId="{3F5A1634-842F-4CEB-82A2-66F1A1F390CD}" sibTransId="{7231B9A2-B35D-4800-81AB-92848453DC3C}"/>
    <dgm:cxn modelId="{C3327087-2500-4653-B705-41706EA17DB3}" type="presOf" srcId="{A27319E3-D91A-4057-A8BC-E844F76FDE01}" destId="{DF15B2EC-0C18-45E2-BE16-E0F4AEE78A1C}" srcOrd="0" destOrd="2" presId="urn:microsoft.com/office/officeart/2005/8/layout/vList2"/>
    <dgm:cxn modelId="{EF64A494-7587-48F2-9AE1-79CF0DC457C0}" type="presOf" srcId="{2E64376D-21CC-4625-B40C-276D971D647D}" destId="{98920364-BA50-4989-B5AB-365F08BB5810}" srcOrd="0" destOrd="0" presId="urn:microsoft.com/office/officeart/2005/8/layout/vList2"/>
    <dgm:cxn modelId="{38724EA5-C5B3-4373-A42A-6F875FE62C42}" type="presOf" srcId="{724FE9BD-7D7A-490E-87EB-5739335708FE}" destId="{DF15B2EC-0C18-45E2-BE16-E0F4AEE78A1C}" srcOrd="0" destOrd="1" presId="urn:microsoft.com/office/officeart/2005/8/layout/vList2"/>
    <dgm:cxn modelId="{E07BB2A7-2C83-4697-BA51-ED773861BAE1}" type="presOf" srcId="{3B0160D2-0843-418A-B301-D2B0B38F995A}" destId="{DF15B2EC-0C18-45E2-BE16-E0F4AEE78A1C}" srcOrd="0" destOrd="0" presId="urn:microsoft.com/office/officeart/2005/8/layout/vList2"/>
    <dgm:cxn modelId="{1E5B0BC7-EE91-4D1E-AAB3-F3675FE7166D}" srcId="{F8D46A76-74E8-449F-BDA4-7A809DD534DC}" destId="{2E64376D-21CC-4625-B40C-276D971D647D}" srcOrd="0" destOrd="0" parTransId="{60FB83B1-61A4-4B27-BA59-E1F81E616916}" sibTransId="{91CE8C03-03A4-45E9-B9C5-09B94D230522}"/>
    <dgm:cxn modelId="{778ABBD1-367F-4AFB-A047-05B9482169A9}" srcId="{91EF3378-A912-41D7-9D68-9A289E8E763E}" destId="{3B0160D2-0843-418A-B301-D2B0B38F995A}" srcOrd="0" destOrd="0" parTransId="{D756A221-361C-4892-9732-C4A8B5B9FE14}" sibTransId="{D7AC0461-C02B-4A6E-ABA7-1662F97294D7}"/>
    <dgm:cxn modelId="{F51887F1-7412-403E-9EE5-B3DDDFB97921}" type="presOf" srcId="{D0655FC9-48FE-4BAB-80F5-F5D8E60150C6}" destId="{98920364-BA50-4989-B5AB-365F08BB5810}" srcOrd="0" destOrd="2" presId="urn:microsoft.com/office/officeart/2005/8/layout/vList2"/>
    <dgm:cxn modelId="{B56246FD-976B-4815-94EE-D4417ACD4BE8}" type="presOf" srcId="{5E44AAF7-9469-4FC1-80A5-2F820BD0FF4C}" destId="{98920364-BA50-4989-B5AB-365F08BB5810}" srcOrd="0" destOrd="1" presId="urn:microsoft.com/office/officeart/2005/8/layout/vList2"/>
    <dgm:cxn modelId="{6E027F37-611A-4505-8737-C119BD4C515F}" type="presParOf" srcId="{F6A4459A-5A70-4F54-8BC8-FE187502BB34}" destId="{4E3BE7C3-29FD-4DDF-9A37-2AA73792A2B4}" srcOrd="0" destOrd="0" presId="urn:microsoft.com/office/officeart/2005/8/layout/vList2"/>
    <dgm:cxn modelId="{3A8CA312-C1CD-4E18-BD52-FB58009C55A9}" type="presParOf" srcId="{F6A4459A-5A70-4F54-8BC8-FE187502BB34}" destId="{DF15B2EC-0C18-45E2-BE16-E0F4AEE78A1C}" srcOrd="1" destOrd="0" presId="urn:microsoft.com/office/officeart/2005/8/layout/vList2"/>
    <dgm:cxn modelId="{1EA48320-1DF8-48F9-A1F9-2094F875CAFF}" type="presParOf" srcId="{F6A4459A-5A70-4F54-8BC8-FE187502BB34}" destId="{A6D8DF05-2E73-4E36-9502-1D1B3EBBBDFE}" srcOrd="2" destOrd="0" presId="urn:microsoft.com/office/officeart/2005/8/layout/vList2"/>
    <dgm:cxn modelId="{4F64A421-20CE-4E14-B812-337A8FA15C27}" type="presParOf" srcId="{F6A4459A-5A70-4F54-8BC8-FE187502BB34}" destId="{98920364-BA50-4989-B5AB-365F08BB581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06440-29E3-4EE3-A4EA-484A89BC5FC4}">
      <dsp:nvSpPr>
        <dsp:cNvPr id="0" name=""/>
        <dsp:cNvSpPr/>
      </dsp:nvSpPr>
      <dsp:spPr>
        <a:xfrm>
          <a:off x="0" y="4520"/>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AF84-BDAA-47BD-BAB0-510B730DE89D}">
      <dsp:nvSpPr>
        <dsp:cNvPr id="0" name=""/>
        <dsp:cNvSpPr/>
      </dsp:nvSpPr>
      <dsp:spPr>
        <a:xfrm>
          <a:off x="291287" y="221180"/>
          <a:ext cx="529613" cy="52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0ADF5-91C9-485C-A3A0-D6404BCA08D6}">
      <dsp:nvSpPr>
        <dsp:cNvPr id="0" name=""/>
        <dsp:cNvSpPr/>
      </dsp:nvSpPr>
      <dsp:spPr>
        <a:xfrm>
          <a:off x="1112187" y="4520"/>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Conservation tillage study initiated in 2010</a:t>
          </a:r>
        </a:p>
      </dsp:txBody>
      <dsp:txXfrm>
        <a:off x="1112187" y="4520"/>
        <a:ext cx="5837252" cy="962932"/>
      </dsp:txXfrm>
    </dsp:sp>
    <dsp:sp modelId="{28DFC57F-3898-4DBD-8476-9C6A8FB19C69}">
      <dsp:nvSpPr>
        <dsp:cNvPr id="0" name=""/>
        <dsp:cNvSpPr/>
      </dsp:nvSpPr>
      <dsp:spPr>
        <a:xfrm>
          <a:off x="0" y="1208186"/>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18EB5-EC22-4977-A9C8-A5858ED0A843}">
      <dsp:nvSpPr>
        <dsp:cNvPr id="0" name=""/>
        <dsp:cNvSpPr/>
      </dsp:nvSpPr>
      <dsp:spPr>
        <a:xfrm>
          <a:off x="291287" y="1424846"/>
          <a:ext cx="529613" cy="529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A6B5D-D8C3-44DF-89CE-48B2067563C1}">
      <dsp:nvSpPr>
        <dsp:cNvPr id="0" name=""/>
        <dsp:cNvSpPr/>
      </dsp:nvSpPr>
      <dsp:spPr>
        <a:xfrm>
          <a:off x="1112187" y="1208186"/>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Planned with key farming stakeholders to ensure applicability to real-world scenarios</a:t>
          </a:r>
        </a:p>
      </dsp:txBody>
      <dsp:txXfrm>
        <a:off x="1112187" y="1208186"/>
        <a:ext cx="5837252" cy="962932"/>
      </dsp:txXfrm>
    </dsp:sp>
    <dsp:sp modelId="{2687D69D-9046-48A8-90F6-ADC7B6C42AD5}">
      <dsp:nvSpPr>
        <dsp:cNvPr id="0" name=""/>
        <dsp:cNvSpPr/>
      </dsp:nvSpPr>
      <dsp:spPr>
        <a:xfrm>
          <a:off x="0" y="2411852"/>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C72C-3614-4B4B-921E-1F6B34719388}">
      <dsp:nvSpPr>
        <dsp:cNvPr id="0" name=""/>
        <dsp:cNvSpPr/>
      </dsp:nvSpPr>
      <dsp:spPr>
        <a:xfrm>
          <a:off x="291287" y="2628512"/>
          <a:ext cx="529613" cy="529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E4904-55F5-4B7B-B18C-D89ADDED1729}">
      <dsp:nvSpPr>
        <dsp:cNvPr id="0" name=""/>
        <dsp:cNvSpPr/>
      </dsp:nvSpPr>
      <dsp:spPr>
        <a:xfrm>
          <a:off x="1112187" y="2411852"/>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Data have been collected over the 2011 – 2025 period using multiple methods for water quality and quantity</a:t>
          </a:r>
        </a:p>
      </dsp:txBody>
      <dsp:txXfrm>
        <a:off x="1112187" y="2411852"/>
        <a:ext cx="5837252" cy="962932"/>
      </dsp:txXfrm>
    </dsp:sp>
    <dsp:sp modelId="{78A6C01A-9CF3-47FB-A534-EE2FC8CFC261}">
      <dsp:nvSpPr>
        <dsp:cNvPr id="0" name=""/>
        <dsp:cNvSpPr/>
      </dsp:nvSpPr>
      <dsp:spPr>
        <a:xfrm>
          <a:off x="0" y="3615518"/>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C9FFE-FD26-4DF4-9CE9-B7BB59E25F42}">
      <dsp:nvSpPr>
        <dsp:cNvPr id="0" name=""/>
        <dsp:cNvSpPr/>
      </dsp:nvSpPr>
      <dsp:spPr>
        <a:xfrm>
          <a:off x="291287" y="3832178"/>
          <a:ext cx="529613" cy="529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4B224-6E0E-4741-8F76-54171E19000B}">
      <dsp:nvSpPr>
        <dsp:cNvPr id="0" name=""/>
        <dsp:cNvSpPr/>
      </dsp:nvSpPr>
      <dsp:spPr>
        <a:xfrm>
          <a:off x="1112187" y="3615518"/>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Overarching goal of investigating the impacts of tillage on runoff water quality, soil health, and agronomic/economic productivity</a:t>
          </a:r>
        </a:p>
      </dsp:txBody>
      <dsp:txXfrm>
        <a:off x="1112187" y="3615518"/>
        <a:ext cx="5837252" cy="962932"/>
      </dsp:txXfrm>
    </dsp:sp>
    <dsp:sp modelId="{67B2A901-1D41-4738-A014-A9168D2F1D21}">
      <dsp:nvSpPr>
        <dsp:cNvPr id="0" name=""/>
        <dsp:cNvSpPr/>
      </dsp:nvSpPr>
      <dsp:spPr>
        <a:xfrm>
          <a:off x="0" y="4819184"/>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D6DF4-2359-45C4-A1C6-085DD3B4BDD1}">
      <dsp:nvSpPr>
        <dsp:cNvPr id="0" name=""/>
        <dsp:cNvSpPr/>
      </dsp:nvSpPr>
      <dsp:spPr>
        <a:xfrm>
          <a:off x="291287" y="5035844"/>
          <a:ext cx="529613" cy="529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E4AC8-F2BF-4523-BF49-18232B44C4B2}">
      <dsp:nvSpPr>
        <dsp:cNvPr id="0" name=""/>
        <dsp:cNvSpPr/>
      </dsp:nvSpPr>
      <dsp:spPr>
        <a:xfrm>
          <a:off x="1112187" y="4819184"/>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As of Oct 2025, all water quality, tillage, and crop data have been compiled and merged for research use</a:t>
          </a:r>
        </a:p>
      </dsp:txBody>
      <dsp:txXfrm>
        <a:off x="1112187" y="4819184"/>
        <a:ext cx="5837252" cy="962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BE7C3-29FD-4DDF-9A37-2AA73792A2B4}">
      <dsp:nvSpPr>
        <dsp:cNvPr id="0" name=""/>
        <dsp:cNvSpPr/>
      </dsp:nvSpPr>
      <dsp:spPr>
        <a:xfrm>
          <a:off x="0" y="93959"/>
          <a:ext cx="69494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Trimarco et al., 2025 found:</a:t>
          </a:r>
        </a:p>
      </dsp:txBody>
      <dsp:txXfrm>
        <a:off x="31613" y="125572"/>
        <a:ext cx="6886214" cy="584369"/>
      </dsp:txXfrm>
    </dsp:sp>
    <dsp:sp modelId="{DF15B2EC-0C18-45E2-BE16-E0F4AEE78A1C}">
      <dsp:nvSpPr>
        <dsp:cNvPr id="0" name=""/>
        <dsp:cNvSpPr/>
      </dsp:nvSpPr>
      <dsp:spPr>
        <a:xfrm>
          <a:off x="0" y="741554"/>
          <a:ext cx="694944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Reduced tillage cut particulate pollutant concentrations.</a:t>
          </a:r>
        </a:p>
        <a:p>
          <a:pPr marL="228600" lvl="1" indent="-228600" algn="l" defTabSz="933450">
            <a:lnSpc>
              <a:spcPct val="90000"/>
            </a:lnSpc>
            <a:spcBef>
              <a:spcPct val="0"/>
            </a:spcBef>
            <a:spcAft>
              <a:spcPct val="20000"/>
            </a:spcAft>
            <a:buChar char="•"/>
          </a:pPr>
          <a:r>
            <a:rPr lang="en-US" sz="2100" kern="1200"/>
            <a:t>Better soil structure and organic matter aligned with cleaner runoff.</a:t>
          </a:r>
        </a:p>
        <a:p>
          <a:pPr marL="228600" lvl="1" indent="-228600" algn="l" defTabSz="933450">
            <a:lnSpc>
              <a:spcPct val="90000"/>
            </a:lnSpc>
            <a:spcBef>
              <a:spcPct val="0"/>
            </a:spcBef>
            <a:spcAft>
              <a:spcPct val="20000"/>
            </a:spcAft>
            <a:buChar char="•"/>
          </a:pPr>
          <a:r>
            <a:rPr lang="en-US" sz="2100" kern="1200"/>
            <a:t>Strip and minimum till performed similarly and both outperformed conventional tillage.</a:t>
          </a:r>
        </a:p>
      </dsp:txBody>
      <dsp:txXfrm>
        <a:off x="0" y="741554"/>
        <a:ext cx="6949440" cy="2012039"/>
      </dsp:txXfrm>
    </dsp:sp>
    <dsp:sp modelId="{A6D8DF05-2E73-4E36-9502-1D1B3EBBBDFE}">
      <dsp:nvSpPr>
        <dsp:cNvPr id="0" name=""/>
        <dsp:cNvSpPr/>
      </dsp:nvSpPr>
      <dsp:spPr>
        <a:xfrm>
          <a:off x="0" y="2753594"/>
          <a:ext cx="6949440" cy="647595"/>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remains?</a:t>
          </a:r>
        </a:p>
      </dsp:txBody>
      <dsp:txXfrm>
        <a:off x="31613" y="2785207"/>
        <a:ext cx="6886214" cy="584369"/>
      </dsp:txXfrm>
    </dsp:sp>
    <dsp:sp modelId="{98920364-BA50-4989-B5AB-365F08BB5810}">
      <dsp:nvSpPr>
        <dsp:cNvPr id="0" name=""/>
        <dsp:cNvSpPr/>
      </dsp:nvSpPr>
      <dsp:spPr>
        <a:xfrm>
          <a:off x="0" y="3401189"/>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Investigation into volume and loadings between treatments over time</a:t>
          </a:r>
        </a:p>
        <a:p>
          <a:pPr marL="228600" lvl="1" indent="-228600" algn="l" defTabSz="933450">
            <a:lnSpc>
              <a:spcPct val="90000"/>
            </a:lnSpc>
            <a:spcBef>
              <a:spcPct val="0"/>
            </a:spcBef>
            <a:spcAft>
              <a:spcPct val="20000"/>
            </a:spcAft>
            <a:buChar char="•"/>
          </a:pPr>
          <a:r>
            <a:rPr lang="en-US" sz="2100" kern="1200" dirty="0"/>
            <a:t>Quantifying the actual causal impact of tillage on various analyte concentration and load</a:t>
          </a:r>
        </a:p>
        <a:p>
          <a:pPr marL="228600" lvl="1" indent="-228600" algn="l" defTabSz="933450">
            <a:lnSpc>
              <a:spcPct val="90000"/>
            </a:lnSpc>
            <a:spcBef>
              <a:spcPct val="0"/>
            </a:spcBef>
            <a:spcAft>
              <a:spcPct val="20000"/>
            </a:spcAft>
            <a:buChar char="•"/>
          </a:pPr>
          <a:r>
            <a:rPr lang="en-US" sz="2100" kern="1200" dirty="0"/>
            <a:t>Investigating persistence effects of tillage on analytes, if any (unique aspect of these long-term data)</a:t>
          </a:r>
        </a:p>
      </dsp:txBody>
      <dsp:txXfrm>
        <a:off x="0" y="3401189"/>
        <a:ext cx="6949440" cy="22914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12/10/2025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162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12/10/2025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8780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12/10/2025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340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12/10/2025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62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12/10/2025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1915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12/10/2025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26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12/10/2025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38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12/10/2025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18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12/10/2025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86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12/10/2025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118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12/10/2025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594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12/10/2025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8596154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2" name="Rectangle 11">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a:extLst>
              <a:ext uri="{FF2B5EF4-FFF2-40B4-BE49-F238E27FC236}">
                <a16:creationId xmlns:a16="http://schemas.microsoft.com/office/drawing/2014/main" id="{7DB9346B-0C77-43E3-E86C-13790207A742}"/>
              </a:ext>
            </a:extLst>
          </p:cNvPr>
          <p:cNvPicPr>
            <a:picLocks noChangeAspect="1"/>
          </p:cNvPicPr>
          <p:nvPr/>
        </p:nvPicPr>
        <p:blipFill>
          <a:blip r:embed="rId2"/>
          <a:srcRect t="6902" r="2" b="10362"/>
          <a:stretch>
            <a:fillRect/>
          </a:stretch>
        </p:blipFill>
        <p:spPr>
          <a:xfrm>
            <a:off x="133896" y="136321"/>
            <a:ext cx="11924208" cy="6585358"/>
          </a:xfrm>
          <a:prstGeom prst="rect">
            <a:avLst/>
          </a:prstGeom>
        </p:spPr>
      </p:pic>
      <p:sp>
        <p:nvSpPr>
          <p:cNvPr id="6" name="TextBox 5">
            <a:extLst>
              <a:ext uri="{FF2B5EF4-FFF2-40B4-BE49-F238E27FC236}">
                <a16:creationId xmlns:a16="http://schemas.microsoft.com/office/drawing/2014/main" id="{EE30A42A-3EAF-9A31-482A-8D9B9269D8D5}"/>
              </a:ext>
            </a:extLst>
          </p:cNvPr>
          <p:cNvSpPr txBox="1"/>
          <p:nvPr/>
        </p:nvSpPr>
        <p:spPr>
          <a:xfrm>
            <a:off x="9682264" y="5853527"/>
            <a:ext cx="2159540" cy="715089"/>
          </a:xfrm>
          <a:prstGeom prst="roundRect">
            <a:avLst/>
          </a:prstGeom>
          <a:solidFill>
            <a:schemeClr val="bg1"/>
          </a:solidFill>
          <a:ln>
            <a:solidFill>
              <a:schemeClr val="accent1"/>
            </a:solidFill>
          </a:ln>
        </p:spPr>
        <p:txBody>
          <a:bodyPr wrap="square" rtlCol="0">
            <a:spAutoFit/>
          </a:bodyPr>
          <a:lstStyle/>
          <a:p>
            <a:pPr algn="ctr"/>
            <a:r>
              <a:rPr lang="en-US" dirty="0"/>
              <a:t>A.J. Brown</a:t>
            </a:r>
          </a:p>
          <a:p>
            <a:pPr algn="ctr"/>
            <a:r>
              <a:rPr lang="en-US" dirty="0"/>
              <a:t>15 Dec 2025</a:t>
            </a:r>
          </a:p>
        </p:txBody>
      </p:sp>
    </p:spTree>
    <p:extLst>
      <p:ext uri="{BB962C8B-B14F-4D97-AF65-F5344CB8AC3E}">
        <p14:creationId xmlns:p14="http://schemas.microsoft.com/office/powerpoint/2010/main" val="385162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28D6-6D10-5E6B-0657-62DF78EFE47D}"/>
              </a:ext>
            </a:extLst>
          </p:cNvPr>
          <p:cNvSpPr>
            <a:spLocks noGrp="1"/>
          </p:cNvSpPr>
          <p:nvPr>
            <p:ph type="title"/>
          </p:nvPr>
        </p:nvSpPr>
        <p:spPr/>
        <p:txBody>
          <a:bodyPr/>
          <a:lstStyle/>
          <a:p>
            <a:r>
              <a:rPr lang="en-US" dirty="0"/>
              <a:t>STIR Results for Kerbel 2011 - 2025</a:t>
            </a:r>
          </a:p>
        </p:txBody>
      </p:sp>
      <p:graphicFrame>
        <p:nvGraphicFramePr>
          <p:cNvPr id="7" name="Chart 6">
            <a:extLst>
              <a:ext uri="{FF2B5EF4-FFF2-40B4-BE49-F238E27FC236}">
                <a16:creationId xmlns:a16="http://schemas.microsoft.com/office/drawing/2014/main" id="{F3EF6ED3-B2B7-4AB3-9070-9E8CCA0F596B}"/>
              </a:ext>
            </a:extLst>
          </p:cNvPr>
          <p:cNvGraphicFramePr>
            <a:graphicFrameLocks/>
          </p:cNvGraphicFramePr>
          <p:nvPr>
            <p:extLst>
              <p:ext uri="{D42A27DB-BD31-4B8C-83A1-F6EECF244321}">
                <p14:modId xmlns:p14="http://schemas.microsoft.com/office/powerpoint/2010/main" val="3055459108"/>
              </p:ext>
            </p:extLst>
          </p:nvPr>
        </p:nvGraphicFramePr>
        <p:xfrm>
          <a:off x="6379470" y="1203538"/>
          <a:ext cx="4886756" cy="26863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F3718A8-BDE1-46B7-A216-B9753AA0C08C}"/>
              </a:ext>
            </a:extLst>
          </p:cNvPr>
          <p:cNvGraphicFramePr>
            <a:graphicFrameLocks/>
          </p:cNvGraphicFramePr>
          <p:nvPr>
            <p:extLst>
              <p:ext uri="{D42A27DB-BD31-4B8C-83A1-F6EECF244321}">
                <p14:modId xmlns:p14="http://schemas.microsoft.com/office/powerpoint/2010/main" val="3927089586"/>
              </p:ext>
            </p:extLst>
          </p:nvPr>
        </p:nvGraphicFramePr>
        <p:xfrm>
          <a:off x="6379470" y="3889917"/>
          <a:ext cx="4886756" cy="275886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A screenshot of a computer&#10;&#10;AI-generated content may be incorrect.">
            <a:extLst>
              <a:ext uri="{FF2B5EF4-FFF2-40B4-BE49-F238E27FC236}">
                <a16:creationId xmlns:a16="http://schemas.microsoft.com/office/drawing/2014/main" id="{50DFCB0E-F95B-60C1-80DD-8D87C4CFABAA}"/>
              </a:ext>
            </a:extLst>
          </p:cNvPr>
          <p:cNvPicPr>
            <a:picLocks noChangeAspect="1"/>
          </p:cNvPicPr>
          <p:nvPr/>
        </p:nvPicPr>
        <p:blipFill>
          <a:blip r:embed="rId4"/>
          <a:stretch>
            <a:fillRect/>
          </a:stretch>
        </p:blipFill>
        <p:spPr>
          <a:xfrm>
            <a:off x="336062" y="1203538"/>
            <a:ext cx="5406191" cy="2795977"/>
          </a:xfrm>
          <a:prstGeom prst="rect">
            <a:avLst/>
          </a:prstGeom>
        </p:spPr>
      </p:pic>
      <p:sp>
        <p:nvSpPr>
          <p:cNvPr id="12" name="TextBox 11">
            <a:extLst>
              <a:ext uri="{FF2B5EF4-FFF2-40B4-BE49-F238E27FC236}">
                <a16:creationId xmlns:a16="http://schemas.microsoft.com/office/drawing/2014/main" id="{5BCF509A-2633-6333-B75F-698D22CC2556}"/>
              </a:ext>
            </a:extLst>
          </p:cNvPr>
          <p:cNvSpPr txBox="1"/>
          <p:nvPr/>
        </p:nvSpPr>
        <p:spPr>
          <a:xfrm>
            <a:off x="336062" y="4351743"/>
            <a:ext cx="5406190" cy="2031325"/>
          </a:xfrm>
          <a:prstGeom prst="rect">
            <a:avLst/>
          </a:prstGeom>
          <a:noFill/>
        </p:spPr>
        <p:txBody>
          <a:bodyPr wrap="square" rtlCol="0">
            <a:spAutoFit/>
          </a:bodyPr>
          <a:lstStyle/>
          <a:p>
            <a:r>
              <a:rPr lang="en-US" dirty="0"/>
              <a:t>Starting with Tad’s compilation of tillage records as prepared for </a:t>
            </a:r>
            <a:r>
              <a:rPr lang="en-US" dirty="0" err="1"/>
              <a:t>DayCent</a:t>
            </a:r>
            <a:r>
              <a:rPr lang="en-US" dirty="0"/>
              <a:t> (a less robust version of the STIR), I matched these activities (and added 2024 and 2025) to STIR values with assumed tractor speeds from the MOSES (Management Operations and Soil Erosion Simulation) database from NRCS</a:t>
            </a:r>
          </a:p>
        </p:txBody>
      </p:sp>
      <p:sp>
        <p:nvSpPr>
          <p:cNvPr id="13" name="TextBox 12">
            <a:extLst>
              <a:ext uri="{FF2B5EF4-FFF2-40B4-BE49-F238E27FC236}">
                <a16:creationId xmlns:a16="http://schemas.microsoft.com/office/drawing/2014/main" id="{E1856A82-6A8E-FC6A-C30D-420BE6027A33}"/>
              </a:ext>
            </a:extLst>
          </p:cNvPr>
          <p:cNvSpPr txBox="1"/>
          <p:nvPr/>
        </p:nvSpPr>
        <p:spPr>
          <a:xfrm>
            <a:off x="3039157" y="2986851"/>
            <a:ext cx="2633197" cy="715089"/>
          </a:xfrm>
          <a:prstGeom prst="roundRect">
            <a:avLst/>
          </a:prstGeom>
          <a:solidFill>
            <a:schemeClr val="bg1"/>
          </a:solidFill>
          <a:ln w="38100">
            <a:solidFill>
              <a:schemeClr val="accent1"/>
            </a:solidFill>
          </a:ln>
        </p:spPr>
        <p:txBody>
          <a:bodyPr wrap="square" rtlCol="0">
            <a:spAutoFit/>
          </a:bodyPr>
          <a:lstStyle/>
          <a:p>
            <a:pPr algn="ctr"/>
            <a:r>
              <a:rPr lang="en-US" dirty="0"/>
              <a:t>Snapshot of tillage database</a:t>
            </a:r>
          </a:p>
        </p:txBody>
      </p:sp>
    </p:spTree>
    <p:extLst>
      <p:ext uri="{BB962C8B-B14F-4D97-AF65-F5344CB8AC3E}">
        <p14:creationId xmlns:p14="http://schemas.microsoft.com/office/powerpoint/2010/main" val="131173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D1DE8-AF15-CECD-0DD9-AFBB5C5A2A42}"/>
              </a:ext>
            </a:extLst>
          </p:cNvPr>
          <p:cNvSpPr>
            <a:spLocks noGrp="1"/>
          </p:cNvSpPr>
          <p:nvPr>
            <p:ph type="title"/>
          </p:nvPr>
        </p:nvSpPr>
        <p:spPr>
          <a:xfrm>
            <a:off x="614678" y="548640"/>
            <a:ext cx="10872216" cy="1133856"/>
          </a:xfrm>
        </p:spPr>
        <p:txBody>
          <a:bodyPr anchor="t">
            <a:normAutofit/>
          </a:bodyPr>
          <a:lstStyle/>
          <a:p>
            <a:r>
              <a:rPr lang="en-US" dirty="0"/>
              <a:t>Problem: Measurement is Hard</a:t>
            </a:r>
          </a:p>
        </p:txBody>
      </p:sp>
      <p:pic>
        <p:nvPicPr>
          <p:cNvPr id="4" name="Picture 3">
            <a:extLst>
              <a:ext uri="{FF2B5EF4-FFF2-40B4-BE49-F238E27FC236}">
                <a16:creationId xmlns:a16="http://schemas.microsoft.com/office/drawing/2014/main" id="{A16D1560-1C6B-3CEB-ADC1-81B951F3A3B1}"/>
              </a:ext>
            </a:extLst>
          </p:cNvPr>
          <p:cNvPicPr>
            <a:picLocks noChangeAspect="1"/>
          </p:cNvPicPr>
          <p:nvPr/>
        </p:nvPicPr>
        <p:blipFill>
          <a:blip r:embed="rId2"/>
          <a:stretch>
            <a:fillRect/>
          </a:stretch>
        </p:blipFill>
        <p:spPr>
          <a:xfrm>
            <a:off x="731520" y="1792223"/>
            <a:ext cx="6113926" cy="3775348"/>
          </a:xfrm>
          <a:prstGeom prst="rect">
            <a:avLst/>
          </a:prstGeom>
        </p:spPr>
      </p:pic>
      <p:sp>
        <p:nvSpPr>
          <p:cNvPr id="3" name="Content Placeholder 2">
            <a:extLst>
              <a:ext uri="{FF2B5EF4-FFF2-40B4-BE49-F238E27FC236}">
                <a16:creationId xmlns:a16="http://schemas.microsoft.com/office/drawing/2014/main" id="{C380D364-3B76-5ADD-7570-D2C494C22FDF}"/>
              </a:ext>
            </a:extLst>
          </p:cNvPr>
          <p:cNvSpPr>
            <a:spLocks noGrp="1"/>
          </p:cNvSpPr>
          <p:nvPr>
            <p:ph idx="1"/>
          </p:nvPr>
        </p:nvSpPr>
        <p:spPr>
          <a:xfrm>
            <a:off x="7177176" y="1792224"/>
            <a:ext cx="4307527" cy="4517136"/>
          </a:xfrm>
        </p:spPr>
        <p:txBody>
          <a:bodyPr anchor="t">
            <a:normAutofit lnSpcReduction="10000"/>
          </a:bodyPr>
          <a:lstStyle/>
          <a:p>
            <a:pPr>
              <a:lnSpc>
                <a:spcPct val="110000"/>
              </a:lnSpc>
            </a:pPr>
            <a:r>
              <a:rPr lang="en-US" sz="1400" dirty="0"/>
              <a:t>Over the years, </a:t>
            </a:r>
            <a:r>
              <a:rPr lang="en-US" sz="1400" b="1" dirty="0"/>
              <a:t>various methods </a:t>
            </a:r>
            <a:r>
              <a:rPr lang="en-US" sz="1400" dirty="0"/>
              <a:t>have been used to collect water quality and quantity</a:t>
            </a:r>
          </a:p>
          <a:p>
            <a:pPr>
              <a:lnSpc>
                <a:spcPct val="110000"/>
              </a:lnSpc>
            </a:pPr>
            <a:r>
              <a:rPr lang="en-US" sz="1400" dirty="0"/>
              <a:t>For example:</a:t>
            </a:r>
          </a:p>
          <a:p>
            <a:pPr lvl="1">
              <a:lnSpc>
                <a:spcPct val="110000"/>
              </a:lnSpc>
            </a:pPr>
            <a:r>
              <a:rPr lang="en-US" sz="1400" b="1" dirty="0"/>
              <a:t>Stage measurement: </a:t>
            </a:r>
            <a:r>
              <a:rPr lang="en-US" sz="1400" dirty="0"/>
              <a:t>Pressure Transducer, Ruler, Bubbler, and </a:t>
            </a:r>
            <a:r>
              <a:rPr lang="en-US" sz="1400" dirty="0" err="1"/>
              <a:t>Etape</a:t>
            </a:r>
            <a:endParaRPr lang="en-US" sz="1400" dirty="0"/>
          </a:p>
          <a:p>
            <a:pPr lvl="1">
              <a:lnSpc>
                <a:spcPct val="110000"/>
              </a:lnSpc>
            </a:pPr>
            <a:r>
              <a:rPr lang="en-US" sz="1400" b="1" dirty="0"/>
              <a:t>Flume type: </a:t>
            </a:r>
            <a:r>
              <a:rPr lang="en-US" sz="1400" dirty="0"/>
              <a:t>Weir, 7” V-notch, 8” V-notch, 10” V-notch, and 60° V-Trapezoidal Flume (current)</a:t>
            </a:r>
          </a:p>
          <a:p>
            <a:pPr lvl="1">
              <a:lnSpc>
                <a:spcPct val="110000"/>
              </a:lnSpc>
            </a:pPr>
            <a:r>
              <a:rPr lang="en-US" sz="1400" b="1" dirty="0"/>
              <a:t>Sampler method: </a:t>
            </a:r>
            <a:r>
              <a:rPr lang="en-US" sz="1400" dirty="0"/>
              <a:t>GBW, ISCO, GB, LCS, GB3, and GBH</a:t>
            </a:r>
          </a:p>
          <a:p>
            <a:pPr lvl="1">
              <a:lnSpc>
                <a:spcPct val="110000"/>
              </a:lnSpc>
            </a:pPr>
            <a:r>
              <a:rPr lang="en-US" sz="1400" dirty="0"/>
              <a:t>Analytes have also changed over years</a:t>
            </a:r>
          </a:p>
          <a:p>
            <a:pPr>
              <a:lnSpc>
                <a:spcPct val="110000"/>
              </a:lnSpc>
            </a:pPr>
            <a:r>
              <a:rPr lang="en-US" sz="1400" dirty="0"/>
              <a:t>These various methods have varying certainties, which need to be accounted for to harmonize a long-term dataset like this.</a:t>
            </a:r>
          </a:p>
          <a:p>
            <a:pPr>
              <a:lnSpc>
                <a:spcPct val="110000"/>
              </a:lnSpc>
            </a:pPr>
            <a:r>
              <a:rPr lang="en-US" sz="1400" dirty="0"/>
              <a:t>Additionally, there are tons of missing data for various reasons related to resource availability for any given year.</a:t>
            </a:r>
          </a:p>
        </p:txBody>
      </p:sp>
      <p:sp>
        <p:nvSpPr>
          <p:cNvPr id="6" name="TextBox 5">
            <a:extLst>
              <a:ext uri="{FF2B5EF4-FFF2-40B4-BE49-F238E27FC236}">
                <a16:creationId xmlns:a16="http://schemas.microsoft.com/office/drawing/2014/main" id="{F486090E-1C40-547B-A2B4-06CB0A4D18DC}"/>
              </a:ext>
            </a:extLst>
          </p:cNvPr>
          <p:cNvSpPr txBox="1"/>
          <p:nvPr/>
        </p:nvSpPr>
        <p:spPr>
          <a:xfrm>
            <a:off x="750592" y="5677298"/>
            <a:ext cx="6094854" cy="886461"/>
          </a:xfrm>
          <a:prstGeom prst="rect">
            <a:avLst/>
          </a:prstGeom>
          <a:noFill/>
        </p:spPr>
        <p:txBody>
          <a:bodyPr wrap="square">
            <a:spAutoFit/>
          </a:bodyPr>
          <a:lstStyle/>
          <a:p>
            <a:pPr>
              <a:lnSpc>
                <a:spcPct val="110000"/>
              </a:lnSpc>
            </a:pPr>
            <a:r>
              <a:rPr lang="en-US" sz="1600" b="1" dirty="0"/>
              <a:t>TSS comparison example: </a:t>
            </a:r>
            <a:r>
              <a:rPr lang="en-US" sz="1600" dirty="0"/>
              <a:t>Our recent, Brown et al., 2025 paper is a great example of trying to account for this in sampler method</a:t>
            </a:r>
          </a:p>
        </p:txBody>
      </p:sp>
    </p:spTree>
    <p:extLst>
      <p:ext uri="{BB962C8B-B14F-4D97-AF65-F5344CB8AC3E}">
        <p14:creationId xmlns:p14="http://schemas.microsoft.com/office/powerpoint/2010/main" val="239098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5EA9-2CA0-015D-A75C-5849FC94EFDB}"/>
              </a:ext>
            </a:extLst>
          </p:cNvPr>
          <p:cNvSpPr>
            <a:spLocks noGrp="1"/>
          </p:cNvSpPr>
          <p:nvPr>
            <p:ph type="title"/>
          </p:nvPr>
        </p:nvSpPr>
        <p:spPr>
          <a:xfrm>
            <a:off x="5906802" y="603504"/>
            <a:ext cx="5577902" cy="1527048"/>
          </a:xfrm>
        </p:spPr>
        <p:txBody>
          <a:bodyPr anchor="b">
            <a:normAutofit/>
          </a:bodyPr>
          <a:lstStyle/>
          <a:p>
            <a:r>
              <a:rPr lang="en-US" sz="3300"/>
              <a:t>The Times They Are A-Changin’, So Let’s Use a Bayesian Causal Model </a:t>
            </a:r>
          </a:p>
        </p:txBody>
      </p:sp>
      <p:pic>
        <p:nvPicPr>
          <p:cNvPr id="4" name="Picture 3">
            <a:extLst>
              <a:ext uri="{FF2B5EF4-FFF2-40B4-BE49-F238E27FC236}">
                <a16:creationId xmlns:a16="http://schemas.microsoft.com/office/drawing/2014/main" id="{71F19DBA-3BF0-11B7-4932-4D51AC82CAE7}"/>
              </a:ext>
            </a:extLst>
          </p:cNvPr>
          <p:cNvPicPr>
            <a:picLocks noChangeAspect="1"/>
          </p:cNvPicPr>
          <p:nvPr/>
        </p:nvPicPr>
        <p:blipFill>
          <a:blip r:embed="rId2"/>
          <a:stretch>
            <a:fillRect/>
          </a:stretch>
        </p:blipFill>
        <p:spPr>
          <a:xfrm>
            <a:off x="612648" y="933043"/>
            <a:ext cx="4681506" cy="5020299"/>
          </a:xfrm>
          <a:prstGeom prst="rect">
            <a:avLst/>
          </a:prstGeom>
        </p:spPr>
      </p:pic>
      <p:sp>
        <p:nvSpPr>
          <p:cNvPr id="3" name="Content Placeholder 2">
            <a:extLst>
              <a:ext uri="{FF2B5EF4-FFF2-40B4-BE49-F238E27FC236}">
                <a16:creationId xmlns:a16="http://schemas.microsoft.com/office/drawing/2014/main" id="{696F5630-87A4-F793-BC90-BA74894113F5}"/>
              </a:ext>
            </a:extLst>
          </p:cNvPr>
          <p:cNvSpPr>
            <a:spLocks noGrp="1"/>
          </p:cNvSpPr>
          <p:nvPr>
            <p:ph idx="1"/>
          </p:nvPr>
        </p:nvSpPr>
        <p:spPr>
          <a:xfrm>
            <a:off x="5906802" y="2212848"/>
            <a:ext cx="5577902" cy="4096512"/>
          </a:xfrm>
        </p:spPr>
        <p:txBody>
          <a:bodyPr>
            <a:normAutofit fontScale="92500" lnSpcReduction="10000"/>
          </a:bodyPr>
          <a:lstStyle/>
          <a:p>
            <a:r>
              <a:rPr lang="en-US" sz="1800" dirty="0"/>
              <a:t>Causal models help define a statistical model with scientific assumptions</a:t>
            </a:r>
          </a:p>
          <a:p>
            <a:r>
              <a:rPr lang="en-US" sz="1800" dirty="0"/>
              <a:t>Statistical models calibrated with Bayesian methods (e.g., Hamiltonian Monte Carlo) provide several advantages</a:t>
            </a:r>
          </a:p>
          <a:p>
            <a:pPr lvl="1"/>
            <a:r>
              <a:rPr lang="en-US" dirty="0"/>
              <a:t>Imputation of missing data</a:t>
            </a:r>
          </a:p>
          <a:p>
            <a:pPr lvl="1"/>
            <a:r>
              <a:rPr lang="en-US" dirty="0"/>
              <a:t>Handles small, irregular, and unbalanced data well with informed priors</a:t>
            </a:r>
          </a:p>
          <a:p>
            <a:pPr lvl="1"/>
            <a:r>
              <a:rPr lang="en-US" dirty="0"/>
              <a:t>Propagates measurement error explicitly</a:t>
            </a:r>
          </a:p>
          <a:p>
            <a:pPr lvl="1"/>
            <a:r>
              <a:rPr lang="en-US" dirty="0"/>
              <a:t>Models variables jointly, capturing shared correlations for extra ‘horsepower’</a:t>
            </a:r>
          </a:p>
          <a:p>
            <a:pPr lvl="1"/>
            <a:r>
              <a:rPr lang="en-US" dirty="0"/>
              <a:t>And more!</a:t>
            </a:r>
          </a:p>
          <a:p>
            <a:pPr lvl="1"/>
            <a:endParaRPr lang="en-US" dirty="0"/>
          </a:p>
          <a:p>
            <a:pPr lvl="1"/>
            <a:endParaRPr lang="en-US" dirty="0"/>
          </a:p>
        </p:txBody>
      </p:sp>
      <p:sp>
        <p:nvSpPr>
          <p:cNvPr id="5" name="Rectangle: Rounded Corners 4">
            <a:extLst>
              <a:ext uri="{FF2B5EF4-FFF2-40B4-BE49-F238E27FC236}">
                <a16:creationId xmlns:a16="http://schemas.microsoft.com/office/drawing/2014/main" id="{1FEB1198-D351-7623-C978-02AC57709728}"/>
              </a:ext>
            </a:extLst>
          </p:cNvPr>
          <p:cNvSpPr/>
          <p:nvPr/>
        </p:nvSpPr>
        <p:spPr>
          <a:xfrm>
            <a:off x="612648" y="5260348"/>
            <a:ext cx="4681506" cy="12223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Thomas Bayes (1761), Presbyterian minister (and statistician) of the Mount Sion chapel in Kent, UK</a:t>
            </a:r>
          </a:p>
        </p:txBody>
      </p:sp>
    </p:spTree>
    <p:extLst>
      <p:ext uri="{BB962C8B-B14F-4D97-AF65-F5344CB8AC3E}">
        <p14:creationId xmlns:p14="http://schemas.microsoft.com/office/powerpoint/2010/main" val="34973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54A0C3-5130-F256-D151-030A909A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D7C97-DA1C-7D44-584F-856173AAEC05}"/>
              </a:ext>
            </a:extLst>
          </p:cNvPr>
          <p:cNvSpPr>
            <a:spLocks noGrp="1"/>
          </p:cNvSpPr>
          <p:nvPr>
            <p:ph type="title"/>
          </p:nvPr>
        </p:nvSpPr>
        <p:spPr>
          <a:xfrm>
            <a:off x="5997791" y="603504"/>
            <a:ext cx="5490436" cy="1527048"/>
          </a:xfrm>
        </p:spPr>
        <p:txBody>
          <a:bodyPr anchor="b">
            <a:normAutofit/>
          </a:bodyPr>
          <a:lstStyle/>
          <a:p>
            <a:r>
              <a:rPr lang="en-US" sz="3300"/>
              <a:t>Under Pressure… From Confounders</a:t>
            </a:r>
            <a:br>
              <a:rPr lang="en-US" sz="3300"/>
            </a:br>
            <a:endParaRPr lang="en-US" sz="3300"/>
          </a:p>
        </p:txBody>
      </p:sp>
      <p:pic>
        <p:nvPicPr>
          <p:cNvPr id="5" name="Picture 4" descr="A diagram of a diagram&#10;&#10;AI-generated content may be incorrect.">
            <a:extLst>
              <a:ext uri="{FF2B5EF4-FFF2-40B4-BE49-F238E27FC236}">
                <a16:creationId xmlns:a16="http://schemas.microsoft.com/office/drawing/2014/main" id="{A1159E6B-EF29-4CAF-B243-4DEC5E3EFF87}"/>
              </a:ext>
            </a:extLst>
          </p:cNvPr>
          <p:cNvPicPr>
            <a:picLocks noChangeAspect="1"/>
          </p:cNvPicPr>
          <p:nvPr/>
        </p:nvPicPr>
        <p:blipFill>
          <a:blip r:embed="rId2"/>
          <a:stretch>
            <a:fillRect/>
          </a:stretch>
        </p:blipFill>
        <p:spPr>
          <a:xfrm>
            <a:off x="552649" y="548640"/>
            <a:ext cx="4482150" cy="2902192"/>
          </a:xfrm>
          <a:prstGeom prst="rect">
            <a:avLst/>
          </a:prstGeom>
        </p:spPr>
      </p:pic>
      <p:sp>
        <p:nvSpPr>
          <p:cNvPr id="3" name="Content Placeholder 2">
            <a:extLst>
              <a:ext uri="{FF2B5EF4-FFF2-40B4-BE49-F238E27FC236}">
                <a16:creationId xmlns:a16="http://schemas.microsoft.com/office/drawing/2014/main" id="{FBCB54A2-2C44-56B6-B7D8-EDB052278E59}"/>
              </a:ext>
            </a:extLst>
          </p:cNvPr>
          <p:cNvSpPr>
            <a:spLocks noGrp="1"/>
          </p:cNvSpPr>
          <p:nvPr>
            <p:ph idx="1"/>
          </p:nvPr>
        </p:nvSpPr>
        <p:spPr>
          <a:xfrm>
            <a:off x="6003234" y="2212848"/>
            <a:ext cx="5490436" cy="4096512"/>
          </a:xfrm>
        </p:spPr>
        <p:txBody>
          <a:bodyPr>
            <a:normAutofit/>
          </a:bodyPr>
          <a:lstStyle/>
          <a:p>
            <a:r>
              <a:rPr lang="en-US" sz="1800" dirty="0"/>
              <a:t>Directed </a:t>
            </a:r>
            <a:r>
              <a:rPr lang="en-US" sz="1800" dirty="0" err="1"/>
              <a:t>Acyclical</a:t>
            </a:r>
            <a:r>
              <a:rPr lang="en-US" sz="1800" dirty="0"/>
              <a:t> Graphs (DAGs) define rules for developing statistical models by following the rules of “do-calculus” i.e., P(y | do(x))</a:t>
            </a:r>
          </a:p>
          <a:p>
            <a:r>
              <a:rPr lang="en-US" sz="1800" dirty="0"/>
              <a:t>This is where the scientist’s expertise comes in</a:t>
            </a:r>
          </a:p>
          <a:p>
            <a:r>
              <a:rPr lang="en-US" sz="1800" dirty="0"/>
              <a:t>So, I made one of these for our Kerbel water dataset…</a:t>
            </a:r>
          </a:p>
        </p:txBody>
      </p:sp>
      <p:sp>
        <p:nvSpPr>
          <p:cNvPr id="7" name="TextBox 6">
            <a:extLst>
              <a:ext uri="{FF2B5EF4-FFF2-40B4-BE49-F238E27FC236}">
                <a16:creationId xmlns:a16="http://schemas.microsoft.com/office/drawing/2014/main" id="{E5610593-DB0D-D6EE-9847-222A5F7A1B62}"/>
              </a:ext>
            </a:extLst>
          </p:cNvPr>
          <p:cNvSpPr txBox="1"/>
          <p:nvPr/>
        </p:nvSpPr>
        <p:spPr>
          <a:xfrm>
            <a:off x="552649" y="112676"/>
            <a:ext cx="4482150" cy="4086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dirty="0"/>
              <a:t>Confounders from (McElreath, 2023)</a:t>
            </a:r>
          </a:p>
        </p:txBody>
      </p:sp>
      <p:sp>
        <p:nvSpPr>
          <p:cNvPr id="8" name="TextBox 7">
            <a:extLst>
              <a:ext uri="{FF2B5EF4-FFF2-40B4-BE49-F238E27FC236}">
                <a16:creationId xmlns:a16="http://schemas.microsoft.com/office/drawing/2014/main" id="{22371B40-7848-D670-FFD4-352198D461BC}"/>
              </a:ext>
            </a:extLst>
          </p:cNvPr>
          <p:cNvSpPr txBox="1"/>
          <p:nvPr/>
        </p:nvSpPr>
        <p:spPr>
          <a:xfrm>
            <a:off x="552649" y="3620268"/>
            <a:ext cx="4482150" cy="4086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US" dirty="0"/>
              <a:t>AJ Agronomy Example</a:t>
            </a:r>
          </a:p>
        </p:txBody>
      </p:sp>
      <p:grpSp>
        <p:nvGrpSpPr>
          <p:cNvPr id="18" name="Group 17">
            <a:extLst>
              <a:ext uri="{FF2B5EF4-FFF2-40B4-BE49-F238E27FC236}">
                <a16:creationId xmlns:a16="http://schemas.microsoft.com/office/drawing/2014/main" id="{EA980519-C760-3A7C-359D-B58413F2B2D0}"/>
              </a:ext>
            </a:extLst>
          </p:cNvPr>
          <p:cNvGrpSpPr/>
          <p:nvPr/>
        </p:nvGrpSpPr>
        <p:grpSpPr>
          <a:xfrm>
            <a:off x="496111" y="4315839"/>
            <a:ext cx="4756822" cy="2086025"/>
            <a:chOff x="496111" y="4315839"/>
            <a:chExt cx="4756822" cy="2086025"/>
          </a:xfrm>
        </p:grpSpPr>
        <p:sp>
          <p:nvSpPr>
            <p:cNvPr id="9" name="TextBox 8">
              <a:extLst>
                <a:ext uri="{FF2B5EF4-FFF2-40B4-BE49-F238E27FC236}">
                  <a16:creationId xmlns:a16="http://schemas.microsoft.com/office/drawing/2014/main" id="{7EDCC752-720E-0B2D-2587-CE1F7220720A}"/>
                </a:ext>
              </a:extLst>
            </p:cNvPr>
            <p:cNvSpPr txBox="1"/>
            <p:nvPr/>
          </p:nvSpPr>
          <p:spPr>
            <a:xfrm>
              <a:off x="1404026" y="4922513"/>
              <a:ext cx="1099226" cy="369332"/>
            </a:xfrm>
            <a:prstGeom prst="rect">
              <a:avLst/>
            </a:prstGeom>
            <a:noFill/>
          </p:spPr>
          <p:txBody>
            <a:bodyPr wrap="square" rtlCol="0">
              <a:spAutoFit/>
            </a:bodyPr>
            <a:lstStyle/>
            <a:p>
              <a:pPr algn="ctr"/>
              <a:r>
                <a:rPr lang="en-US" b="1" dirty="0"/>
                <a:t>NDVI</a:t>
              </a:r>
            </a:p>
          </p:txBody>
        </p:sp>
        <p:sp>
          <p:nvSpPr>
            <p:cNvPr id="10" name="TextBox 9">
              <a:extLst>
                <a:ext uri="{FF2B5EF4-FFF2-40B4-BE49-F238E27FC236}">
                  <a16:creationId xmlns:a16="http://schemas.microsoft.com/office/drawing/2014/main" id="{8B42582B-CA30-6028-4E15-40FC95C78823}"/>
                </a:ext>
              </a:extLst>
            </p:cNvPr>
            <p:cNvSpPr txBox="1"/>
            <p:nvPr/>
          </p:nvSpPr>
          <p:spPr>
            <a:xfrm>
              <a:off x="1404026" y="5755533"/>
              <a:ext cx="1099226" cy="646331"/>
            </a:xfrm>
            <a:prstGeom prst="rect">
              <a:avLst/>
            </a:prstGeom>
            <a:noFill/>
          </p:spPr>
          <p:txBody>
            <a:bodyPr wrap="square" rtlCol="0">
              <a:spAutoFit/>
            </a:bodyPr>
            <a:lstStyle/>
            <a:p>
              <a:pPr algn="ctr"/>
              <a:r>
                <a:rPr lang="en-US" b="1" dirty="0"/>
                <a:t>Plant Health</a:t>
              </a:r>
            </a:p>
          </p:txBody>
        </p:sp>
        <p:sp>
          <p:nvSpPr>
            <p:cNvPr id="12" name="TextBox 11">
              <a:extLst>
                <a:ext uri="{FF2B5EF4-FFF2-40B4-BE49-F238E27FC236}">
                  <a16:creationId xmlns:a16="http://schemas.microsoft.com/office/drawing/2014/main" id="{1707EECD-7BA0-A4EA-9205-B6B1BCA059E8}"/>
                </a:ext>
              </a:extLst>
            </p:cNvPr>
            <p:cNvSpPr txBox="1"/>
            <p:nvPr/>
          </p:nvSpPr>
          <p:spPr>
            <a:xfrm>
              <a:off x="496111" y="4315839"/>
              <a:ext cx="1099226" cy="369332"/>
            </a:xfrm>
            <a:prstGeom prst="rect">
              <a:avLst/>
            </a:prstGeom>
            <a:noFill/>
          </p:spPr>
          <p:txBody>
            <a:bodyPr wrap="square" rtlCol="0">
              <a:spAutoFit/>
            </a:bodyPr>
            <a:lstStyle/>
            <a:p>
              <a:pPr algn="ctr"/>
              <a:r>
                <a:rPr lang="en-US" b="1" dirty="0"/>
                <a:t>Red</a:t>
              </a:r>
            </a:p>
          </p:txBody>
        </p:sp>
        <p:sp>
          <p:nvSpPr>
            <p:cNvPr id="13" name="TextBox 12">
              <a:extLst>
                <a:ext uri="{FF2B5EF4-FFF2-40B4-BE49-F238E27FC236}">
                  <a16:creationId xmlns:a16="http://schemas.microsoft.com/office/drawing/2014/main" id="{67B3A7FF-0F81-7F4A-CC10-1F54E5D65FFA}"/>
                </a:ext>
              </a:extLst>
            </p:cNvPr>
            <p:cNvSpPr txBox="1"/>
            <p:nvPr/>
          </p:nvSpPr>
          <p:spPr>
            <a:xfrm>
              <a:off x="2311941" y="4315839"/>
              <a:ext cx="1099226" cy="369332"/>
            </a:xfrm>
            <a:prstGeom prst="rect">
              <a:avLst/>
            </a:prstGeom>
            <a:noFill/>
          </p:spPr>
          <p:txBody>
            <a:bodyPr wrap="square" rtlCol="0">
              <a:spAutoFit/>
            </a:bodyPr>
            <a:lstStyle/>
            <a:p>
              <a:pPr algn="ctr"/>
              <a:r>
                <a:rPr lang="en-US" b="1" dirty="0"/>
                <a:t>NIR</a:t>
              </a:r>
            </a:p>
          </p:txBody>
        </p:sp>
        <p:cxnSp>
          <p:nvCxnSpPr>
            <p:cNvPr id="14" name="Straight Arrow Connector 13">
              <a:extLst>
                <a:ext uri="{FF2B5EF4-FFF2-40B4-BE49-F238E27FC236}">
                  <a16:creationId xmlns:a16="http://schemas.microsoft.com/office/drawing/2014/main" id="{61557F4A-EBFD-0465-C2C8-1DC695C77012}"/>
                </a:ext>
              </a:extLst>
            </p:cNvPr>
            <p:cNvCxnSpPr>
              <a:cxnSpLocks/>
              <a:stCxn id="9" idx="2"/>
              <a:endCxn id="10" idx="0"/>
            </p:cNvCxnSpPr>
            <p:nvPr/>
          </p:nvCxnSpPr>
          <p:spPr>
            <a:xfrm>
              <a:off x="1953639" y="5291845"/>
              <a:ext cx="0" cy="463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DBD3AB-2A9C-6FB3-5681-3C4E0A905D34}"/>
                </a:ext>
              </a:extLst>
            </p:cNvPr>
            <p:cNvCxnSpPr>
              <a:cxnSpLocks/>
              <a:stCxn id="12" idx="2"/>
              <a:endCxn id="9" idx="1"/>
            </p:cNvCxnSpPr>
            <p:nvPr/>
          </p:nvCxnSpPr>
          <p:spPr>
            <a:xfrm>
              <a:off x="1045724"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06FFF7-2BE4-E5DD-5068-A11824546CB4}"/>
                </a:ext>
              </a:extLst>
            </p:cNvPr>
            <p:cNvCxnSpPr>
              <a:cxnSpLocks/>
              <a:stCxn id="13" idx="2"/>
              <a:endCxn id="9" idx="3"/>
            </p:cNvCxnSpPr>
            <p:nvPr/>
          </p:nvCxnSpPr>
          <p:spPr>
            <a:xfrm flipH="1">
              <a:off x="2503252"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08EDC8-E5DC-0FA6-0389-A9585B841C2C}"/>
                </a:ext>
              </a:extLst>
            </p:cNvPr>
            <p:cNvSpPr txBox="1"/>
            <p:nvPr/>
          </p:nvSpPr>
          <p:spPr>
            <a:xfrm>
              <a:off x="2237363" y="5317255"/>
              <a:ext cx="3015570" cy="646331"/>
            </a:xfrm>
            <a:prstGeom prst="rect">
              <a:avLst/>
            </a:prstGeom>
            <a:noFill/>
          </p:spPr>
          <p:txBody>
            <a:bodyPr wrap="square" rtlCol="0">
              <a:spAutoFit/>
            </a:bodyPr>
            <a:lstStyle/>
            <a:p>
              <a:pPr algn="ctr"/>
              <a:r>
                <a:rPr lang="en-US" dirty="0"/>
                <a:t>Regress by NDVI OR Red &amp; NIR NOT both</a:t>
              </a:r>
            </a:p>
          </p:txBody>
        </p:sp>
      </p:grpSp>
    </p:spTree>
    <p:extLst>
      <p:ext uri="{BB962C8B-B14F-4D97-AF65-F5344CB8AC3E}">
        <p14:creationId xmlns:p14="http://schemas.microsoft.com/office/powerpoint/2010/main" val="95895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a network&#10;&#10;AI-generated content may be incorrect.">
            <a:extLst>
              <a:ext uri="{FF2B5EF4-FFF2-40B4-BE49-F238E27FC236}">
                <a16:creationId xmlns:a16="http://schemas.microsoft.com/office/drawing/2014/main" id="{FCBBC153-13B9-2E6D-A097-84CCE743B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30" y="0"/>
            <a:ext cx="11139340" cy="6858000"/>
          </a:xfrm>
          <a:prstGeom prst="rect">
            <a:avLst/>
          </a:prstGeom>
        </p:spPr>
      </p:pic>
    </p:spTree>
    <p:extLst>
      <p:ext uri="{BB962C8B-B14F-4D97-AF65-F5344CB8AC3E}">
        <p14:creationId xmlns:p14="http://schemas.microsoft.com/office/powerpoint/2010/main" val="113030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9FB1-7586-FA9E-42BA-CB9C6CABE593}"/>
              </a:ext>
            </a:extLst>
          </p:cNvPr>
          <p:cNvSpPr>
            <a:spLocks noGrp="1"/>
          </p:cNvSpPr>
          <p:nvPr>
            <p:ph type="title"/>
          </p:nvPr>
        </p:nvSpPr>
        <p:spPr/>
        <p:txBody>
          <a:bodyPr/>
          <a:lstStyle/>
          <a:p>
            <a:r>
              <a:rPr lang="en-US" dirty="0"/>
              <a:t>Model You Like a Hurricane</a:t>
            </a:r>
          </a:p>
        </p:txBody>
      </p:sp>
      <p:sp>
        <p:nvSpPr>
          <p:cNvPr id="3" name="Content Placeholder 2">
            <a:extLst>
              <a:ext uri="{FF2B5EF4-FFF2-40B4-BE49-F238E27FC236}">
                <a16:creationId xmlns:a16="http://schemas.microsoft.com/office/drawing/2014/main" id="{93B09D63-460A-6CA7-DC22-07D2DB7A6B95}"/>
              </a:ext>
            </a:extLst>
          </p:cNvPr>
          <p:cNvSpPr>
            <a:spLocks noGrp="1"/>
          </p:cNvSpPr>
          <p:nvPr>
            <p:ph idx="1"/>
          </p:nvPr>
        </p:nvSpPr>
        <p:spPr/>
        <p:txBody>
          <a:bodyPr/>
          <a:lstStyle/>
          <a:p>
            <a:r>
              <a:rPr lang="en-US" dirty="0"/>
              <a:t>2 simultaneous models are needed to quantify the direct impact of STIR on load:</a:t>
            </a:r>
          </a:p>
          <a:p>
            <a:pPr marL="571500" lvl="1" indent="-342900">
              <a:buFont typeface="+mj-lt"/>
              <a:buAutoNum type="arabicPeriod"/>
            </a:pPr>
            <a:r>
              <a:rPr lang="en-US" dirty="0"/>
              <a:t>STIR </a:t>
            </a:r>
            <a:r>
              <a:rPr lang="en-US" dirty="0">
                <a:sym typeface="Wingdings" panose="05000000000000000000" pitchFamily="2" charset="2"/>
              </a:rPr>
              <a:t> Volume</a:t>
            </a:r>
          </a:p>
          <a:p>
            <a:pPr marL="571500" lvl="1" indent="-342900">
              <a:buFont typeface="+mj-lt"/>
              <a:buAutoNum type="arabicPeriod"/>
            </a:pPr>
            <a:r>
              <a:rPr lang="en-US" dirty="0">
                <a:sym typeface="Wingdings" panose="05000000000000000000" pitchFamily="2" charset="2"/>
              </a:rPr>
              <a:t>STIR  Concentration</a:t>
            </a:r>
          </a:p>
          <a:p>
            <a:r>
              <a:rPr lang="en-US" dirty="0">
                <a:sym typeface="Wingdings" panose="05000000000000000000" pitchFamily="2" charset="2"/>
              </a:rPr>
              <a:t>What needs to be included in these regression models?</a:t>
            </a:r>
          </a:p>
          <a:p>
            <a:pPr marL="571500" lvl="1" indent="-342900">
              <a:buFont typeface="+mj-lt"/>
              <a:buAutoNum type="arabicPeriod"/>
            </a:pPr>
            <a:r>
              <a:rPr lang="en-US" dirty="0"/>
              <a:t>STIR, Analyte, Block, Inflow Conc., Irrigation Count, Outflow vol, Sampler Method, Year, duplicate status, flume type</a:t>
            </a:r>
          </a:p>
          <a:p>
            <a:pPr marL="571500" lvl="1" indent="-342900">
              <a:buFont typeface="+mj-lt"/>
              <a:buAutoNum type="arabicPeriod"/>
            </a:pPr>
            <a:r>
              <a:rPr lang="en-US" dirty="0"/>
              <a:t>STIR Only</a:t>
            </a:r>
          </a:p>
          <a:p>
            <a:r>
              <a:rPr lang="en-US" dirty="0"/>
              <a:t>In Bayes, we can run two models simultaneously to let them learn from each other, and it’s often needed in cases like these – “Full Luxury Bayes”</a:t>
            </a:r>
          </a:p>
        </p:txBody>
      </p:sp>
    </p:spTree>
    <p:extLst>
      <p:ext uri="{BB962C8B-B14F-4D97-AF65-F5344CB8AC3E}">
        <p14:creationId xmlns:p14="http://schemas.microsoft.com/office/powerpoint/2010/main" val="115757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F57E5F-D04A-AEBD-4EE7-451C925DBBBA}"/>
              </a:ext>
            </a:extLst>
          </p:cNvPr>
          <p:cNvSpPr txBox="1"/>
          <p:nvPr/>
        </p:nvSpPr>
        <p:spPr>
          <a:xfrm>
            <a:off x="473412" y="350196"/>
            <a:ext cx="8112739" cy="369332"/>
          </a:xfrm>
          <a:prstGeom prst="rect">
            <a:avLst/>
          </a:prstGeom>
          <a:noFill/>
        </p:spPr>
        <p:txBody>
          <a:bodyPr wrap="square" rtlCol="0">
            <a:spAutoFit/>
          </a:bodyPr>
          <a:lstStyle/>
          <a:p>
            <a:r>
              <a:rPr lang="en-US" b="1" dirty="0"/>
              <a:t>Model 1: STIR </a:t>
            </a:r>
            <a:r>
              <a:rPr lang="en-US" b="1" dirty="0">
                <a:sym typeface="Wingdings" panose="05000000000000000000" pitchFamily="2" charset="2"/>
              </a:rPr>
              <a:t> Runoff Volume (9845 missing data, i.e., NAs)</a:t>
            </a:r>
            <a:endParaRPr lang="en-US" b="1" dirty="0"/>
          </a:p>
        </p:txBody>
      </p:sp>
      <p:sp>
        <p:nvSpPr>
          <p:cNvPr id="5" name="TextBox 4">
            <a:extLst>
              <a:ext uri="{FF2B5EF4-FFF2-40B4-BE49-F238E27FC236}">
                <a16:creationId xmlns:a16="http://schemas.microsoft.com/office/drawing/2014/main" id="{1327BA84-AAF1-1A75-FD2B-06A86858FFF6}"/>
              </a:ext>
            </a:extLst>
          </p:cNvPr>
          <p:cNvSpPr txBox="1"/>
          <p:nvPr/>
        </p:nvSpPr>
        <p:spPr>
          <a:xfrm>
            <a:off x="473412" y="1383592"/>
            <a:ext cx="6750376" cy="369332"/>
          </a:xfrm>
          <a:prstGeom prst="rect">
            <a:avLst/>
          </a:prstGeom>
          <a:noFill/>
        </p:spPr>
        <p:txBody>
          <a:bodyPr wrap="square" rtlCol="0">
            <a:spAutoFit/>
          </a:bodyPr>
          <a:lstStyle/>
          <a:p>
            <a:r>
              <a:rPr lang="en-US" b="1" dirty="0"/>
              <a:t>Model 2: STIR </a:t>
            </a:r>
            <a:r>
              <a:rPr lang="en-US" b="1" dirty="0">
                <a:sym typeface="Wingdings" panose="05000000000000000000" pitchFamily="2" charset="2"/>
              </a:rPr>
              <a:t> Concentration (5599 NAs)</a:t>
            </a:r>
            <a:endParaRPr lang="en-US" b="1" dirty="0"/>
          </a:p>
        </p:txBody>
      </p:sp>
      <p:pic>
        <p:nvPicPr>
          <p:cNvPr id="16" name="Picture 15">
            <a:extLst>
              <a:ext uri="{FF2B5EF4-FFF2-40B4-BE49-F238E27FC236}">
                <a16:creationId xmlns:a16="http://schemas.microsoft.com/office/drawing/2014/main" id="{BC64DBB3-E102-20CE-2A69-F03EBC5A704E}"/>
              </a:ext>
            </a:extLst>
          </p:cNvPr>
          <p:cNvPicPr>
            <a:picLocks noChangeAspect="1"/>
          </p:cNvPicPr>
          <p:nvPr/>
        </p:nvPicPr>
        <p:blipFill>
          <a:blip r:embed="rId2"/>
          <a:stretch>
            <a:fillRect/>
          </a:stretch>
        </p:blipFill>
        <p:spPr>
          <a:xfrm>
            <a:off x="554549" y="1865197"/>
            <a:ext cx="9946798" cy="489187"/>
          </a:xfrm>
          <a:prstGeom prst="rect">
            <a:avLst/>
          </a:prstGeom>
        </p:spPr>
      </p:pic>
      <p:pic>
        <p:nvPicPr>
          <p:cNvPr id="18" name="Picture 17">
            <a:extLst>
              <a:ext uri="{FF2B5EF4-FFF2-40B4-BE49-F238E27FC236}">
                <a16:creationId xmlns:a16="http://schemas.microsoft.com/office/drawing/2014/main" id="{EC49DC9F-944C-2458-EA0B-2E13CFBC4431}"/>
              </a:ext>
            </a:extLst>
          </p:cNvPr>
          <p:cNvPicPr>
            <a:picLocks noChangeAspect="1"/>
          </p:cNvPicPr>
          <p:nvPr/>
        </p:nvPicPr>
        <p:blipFill>
          <a:blip r:embed="rId3"/>
          <a:stretch>
            <a:fillRect/>
          </a:stretch>
        </p:blipFill>
        <p:spPr>
          <a:xfrm>
            <a:off x="554549" y="770309"/>
            <a:ext cx="3253096" cy="489187"/>
          </a:xfrm>
          <a:prstGeom prst="rect">
            <a:avLst/>
          </a:prstGeom>
        </p:spPr>
      </p:pic>
      <p:sp>
        <p:nvSpPr>
          <p:cNvPr id="19" name="TextBox 18">
            <a:extLst>
              <a:ext uri="{FF2B5EF4-FFF2-40B4-BE49-F238E27FC236}">
                <a16:creationId xmlns:a16="http://schemas.microsoft.com/office/drawing/2014/main" id="{D4B62E09-EA49-9340-CAB1-1B5AB9A8B0DB}"/>
              </a:ext>
            </a:extLst>
          </p:cNvPr>
          <p:cNvSpPr txBox="1"/>
          <p:nvPr/>
        </p:nvSpPr>
        <p:spPr>
          <a:xfrm>
            <a:off x="554549" y="5553697"/>
            <a:ext cx="6986682" cy="369332"/>
          </a:xfrm>
          <a:prstGeom prst="rect">
            <a:avLst/>
          </a:prstGeom>
          <a:noFill/>
        </p:spPr>
        <p:txBody>
          <a:bodyPr wrap="square" rtlCol="0">
            <a:spAutoFit/>
          </a:bodyPr>
          <a:lstStyle/>
          <a:p>
            <a:r>
              <a:rPr lang="en-US" b="1" dirty="0"/>
              <a:t>Bonus model: Inflow NA values </a:t>
            </a:r>
            <a:r>
              <a:rPr lang="en-US" b="1" dirty="0">
                <a:sym typeface="Wingdings" panose="05000000000000000000" pitchFamily="2" charset="2"/>
              </a:rPr>
              <a:t>(9999 NAs)</a:t>
            </a:r>
            <a:endParaRPr lang="en-US" b="1" dirty="0"/>
          </a:p>
        </p:txBody>
      </p:sp>
      <p:pic>
        <p:nvPicPr>
          <p:cNvPr id="21" name="Picture 20">
            <a:extLst>
              <a:ext uri="{FF2B5EF4-FFF2-40B4-BE49-F238E27FC236}">
                <a16:creationId xmlns:a16="http://schemas.microsoft.com/office/drawing/2014/main" id="{5D403C13-CC1E-3043-FB40-8390DEA0BC1B}"/>
              </a:ext>
            </a:extLst>
          </p:cNvPr>
          <p:cNvPicPr>
            <a:picLocks noChangeAspect="1"/>
          </p:cNvPicPr>
          <p:nvPr/>
        </p:nvPicPr>
        <p:blipFill>
          <a:blip r:embed="rId4"/>
          <a:stretch>
            <a:fillRect/>
          </a:stretch>
        </p:blipFill>
        <p:spPr>
          <a:xfrm>
            <a:off x="588128" y="5923029"/>
            <a:ext cx="2245228" cy="507715"/>
          </a:xfrm>
          <a:prstGeom prst="rect">
            <a:avLst/>
          </a:prstGeom>
        </p:spPr>
      </p:pic>
      <p:sp>
        <p:nvSpPr>
          <p:cNvPr id="22" name="TextBox 21">
            <a:extLst>
              <a:ext uri="{FF2B5EF4-FFF2-40B4-BE49-F238E27FC236}">
                <a16:creationId xmlns:a16="http://schemas.microsoft.com/office/drawing/2014/main" id="{36EBC4AE-A459-2ABE-A99D-986C63EC9D15}"/>
              </a:ext>
            </a:extLst>
          </p:cNvPr>
          <p:cNvSpPr txBox="1"/>
          <p:nvPr/>
        </p:nvSpPr>
        <p:spPr>
          <a:xfrm>
            <a:off x="2992085" y="5923029"/>
            <a:ext cx="8463405" cy="584775"/>
          </a:xfrm>
          <a:prstGeom prst="rect">
            <a:avLst/>
          </a:prstGeom>
          <a:noFill/>
        </p:spPr>
        <p:txBody>
          <a:bodyPr wrap="square" rtlCol="0">
            <a:spAutoFit/>
          </a:bodyPr>
          <a:lstStyle/>
          <a:p>
            <a:r>
              <a:rPr lang="en-US" sz="1600" i="1" dirty="0"/>
              <a:t>In Bayes, we can (and should) model missing data as another parameter, resulting in many </a:t>
            </a:r>
            <a:r>
              <a:rPr lang="en-US" sz="1600" i="1" dirty="0" err="1"/>
              <a:t>many</a:t>
            </a:r>
            <a:r>
              <a:rPr lang="en-US" sz="1600" i="1" dirty="0"/>
              <a:t> parameters like we saw here</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0F82A26-7AA3-DBA3-FADD-CF7B863CB1D1}"/>
                  </a:ext>
                </a:extLst>
              </p:cNvPr>
              <p:cNvSpPr txBox="1"/>
              <p:nvPr/>
            </p:nvSpPr>
            <p:spPr>
              <a:xfrm>
                <a:off x="588128" y="2550862"/>
                <a:ext cx="7998023" cy="30418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b>
                    </m:sSub>
                  </m:oMath>
                </a14:m>
                <a:r>
                  <a:rPr lang="en-US" dirty="0"/>
                  <a:t>is a special parameter called a multi-output Gaussian Process (</a:t>
                </a:r>
                <a:r>
                  <a:rPr lang="en-US" b="1" dirty="0"/>
                  <a:t>MOGP</a:t>
                </a:r>
                <a:r>
                  <a:rPr lang="en-US" dirty="0"/>
                  <a:t>).</a:t>
                </a:r>
              </a:p>
            </p:txBody>
          </p:sp>
        </mc:Choice>
        <mc:Fallback>
          <p:sp>
            <p:nvSpPr>
              <p:cNvPr id="24" name="TextBox 23">
                <a:extLst>
                  <a:ext uri="{FF2B5EF4-FFF2-40B4-BE49-F238E27FC236}">
                    <a16:creationId xmlns:a16="http://schemas.microsoft.com/office/drawing/2014/main" id="{10F82A26-7AA3-DBA3-FADD-CF7B863CB1D1}"/>
                  </a:ext>
                </a:extLst>
              </p:cNvPr>
              <p:cNvSpPr txBox="1">
                <a:spLocks noRot="1" noChangeAspect="1" noMove="1" noResize="1" noEditPoints="1" noAdjustHandles="1" noChangeArrowheads="1" noChangeShapeType="1" noTextEdit="1"/>
              </p:cNvSpPr>
              <p:nvPr/>
            </p:nvSpPr>
            <p:spPr>
              <a:xfrm>
                <a:off x="588128" y="2550862"/>
                <a:ext cx="7998023" cy="304186"/>
              </a:xfrm>
              <a:prstGeom prst="rect">
                <a:avLst/>
              </a:prstGeom>
              <a:blipFill>
                <a:blip r:embed="rId5"/>
                <a:stretch>
                  <a:fillRect l="-1372" t="-26000" r="-1143" b="-4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1384515-EA01-F45E-BA8B-8C148B850835}"/>
              </a:ext>
            </a:extLst>
          </p:cNvPr>
          <p:cNvSpPr txBox="1"/>
          <p:nvPr/>
        </p:nvSpPr>
        <p:spPr>
          <a:xfrm>
            <a:off x="554549" y="2984544"/>
            <a:ext cx="11015744" cy="2308324"/>
          </a:xfrm>
          <a:prstGeom prst="rect">
            <a:avLst/>
          </a:prstGeom>
          <a:noFill/>
        </p:spPr>
        <p:txBody>
          <a:bodyPr wrap="square" rtlCol="0">
            <a:spAutoFit/>
          </a:bodyPr>
          <a:lstStyle/>
          <a:p>
            <a:r>
              <a:rPr lang="en-US" b="1" dirty="0"/>
              <a:t>The MOGP is some fancy matrix algebra that:</a:t>
            </a:r>
          </a:p>
          <a:p>
            <a:pPr marL="285750" indent="-285750">
              <a:buFont typeface="Arial" panose="020B0604020202020204" pitchFamily="34" charset="0"/>
              <a:buChar char="•"/>
            </a:pPr>
            <a:r>
              <a:rPr lang="en-US" dirty="0"/>
              <a:t>Learns a year-to-year trend that all analytes share to some degree (i.e., the “Kernel function”).</a:t>
            </a:r>
          </a:p>
          <a:p>
            <a:pPr marL="285750" indent="-285750">
              <a:buFont typeface="Arial" panose="020B0604020202020204" pitchFamily="34" charset="0"/>
              <a:buChar char="•"/>
            </a:pPr>
            <a:r>
              <a:rPr lang="en-US" dirty="0"/>
              <a:t>Allows each analyte to respond differently to that trend, so they can move together or independently.</a:t>
            </a:r>
          </a:p>
          <a:p>
            <a:pPr marL="285750" indent="-285750">
              <a:buFont typeface="Arial" panose="020B0604020202020204" pitchFamily="34" charset="0"/>
              <a:buChar char="•"/>
            </a:pPr>
            <a:r>
              <a:rPr lang="en-US" dirty="0"/>
              <a:t>Borrows “strength” across analytes and years, improving estimates when data are sparse, missing, or noisy.</a:t>
            </a:r>
          </a:p>
          <a:p>
            <a:pPr marL="285750" indent="-285750">
              <a:buFont typeface="Arial" panose="020B0604020202020204" pitchFamily="34" charset="0"/>
              <a:buChar char="•"/>
            </a:pPr>
            <a:r>
              <a:rPr lang="en-US" dirty="0"/>
              <a:t>Provides realistic uncertainty by modeling temporal variation directly rather than treating it as random noise.</a:t>
            </a:r>
          </a:p>
        </p:txBody>
      </p:sp>
    </p:spTree>
    <p:extLst>
      <p:ext uri="{BB962C8B-B14F-4D97-AF65-F5344CB8AC3E}">
        <p14:creationId xmlns:p14="http://schemas.microsoft.com/office/powerpoint/2010/main" val="168037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2645-B140-689D-1AFD-A1CE2DDD4780}"/>
              </a:ext>
            </a:extLst>
          </p:cNvPr>
          <p:cNvSpPr>
            <a:spLocks noGrp="1"/>
          </p:cNvSpPr>
          <p:nvPr>
            <p:ph type="title"/>
          </p:nvPr>
        </p:nvSpPr>
        <p:spPr/>
        <p:txBody>
          <a:bodyPr/>
          <a:lstStyle/>
          <a:p>
            <a:r>
              <a:rPr lang="en-US" dirty="0"/>
              <a:t>“Stan” by Me</a:t>
            </a:r>
          </a:p>
        </p:txBody>
      </p:sp>
      <p:sp>
        <p:nvSpPr>
          <p:cNvPr id="3" name="Content Placeholder 2">
            <a:extLst>
              <a:ext uri="{FF2B5EF4-FFF2-40B4-BE49-F238E27FC236}">
                <a16:creationId xmlns:a16="http://schemas.microsoft.com/office/drawing/2014/main" id="{328B8EAE-2321-1E66-7995-8659DD3D2D85}"/>
              </a:ext>
            </a:extLst>
          </p:cNvPr>
          <p:cNvSpPr>
            <a:spLocks noGrp="1"/>
          </p:cNvSpPr>
          <p:nvPr>
            <p:ph idx="1"/>
          </p:nvPr>
        </p:nvSpPr>
        <p:spPr>
          <a:xfrm>
            <a:off x="612648" y="1322705"/>
            <a:ext cx="4318948" cy="1864362"/>
          </a:xfrm>
        </p:spPr>
        <p:txBody>
          <a:bodyPr>
            <a:normAutofit fontScale="70000" lnSpcReduction="20000"/>
          </a:bodyPr>
          <a:lstStyle/>
          <a:p>
            <a:r>
              <a:rPr lang="en-US" dirty="0"/>
              <a:t>Run model in R </a:t>
            </a:r>
          </a:p>
          <a:p>
            <a:r>
              <a:rPr lang="en-US" dirty="0"/>
              <a:t>50 minutes, 0.7 GBs of result</a:t>
            </a:r>
          </a:p>
          <a:p>
            <a:r>
              <a:rPr lang="en-US" dirty="0"/>
              <a:t>27, 415 parameters fit on 15,366 data points??</a:t>
            </a:r>
          </a:p>
          <a:p>
            <a:pPr lvl="1"/>
            <a:r>
              <a:rPr lang="en-US" dirty="0"/>
              <a:t>Normal in Bayes </a:t>
            </a:r>
            <a:r>
              <a:rPr lang="en-US" dirty="0">
                <a:sym typeface="Wingdings" panose="05000000000000000000" pitchFamily="2" charset="2"/>
              </a:rPr>
              <a:t></a:t>
            </a:r>
          </a:p>
          <a:p>
            <a:r>
              <a:rPr lang="en-US" dirty="0">
                <a:sym typeface="Wingdings" panose="05000000000000000000" pitchFamily="2" charset="2"/>
              </a:rPr>
              <a:t>Model “converges” well!</a:t>
            </a:r>
            <a:endParaRPr lang="en-US" dirty="0"/>
          </a:p>
          <a:p>
            <a:endParaRPr lang="en-US" dirty="0"/>
          </a:p>
        </p:txBody>
      </p:sp>
      <p:pic>
        <p:nvPicPr>
          <p:cNvPr id="4" name="Picture 3" descr="Statistical Rethinking | A Bayesian Course with Examples in R and STAN">
            <a:extLst>
              <a:ext uri="{FF2B5EF4-FFF2-40B4-BE49-F238E27FC236}">
                <a16:creationId xmlns:a16="http://schemas.microsoft.com/office/drawing/2014/main" id="{B944CD9D-106A-50BB-2AD4-2C76A28EE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37" y="3534564"/>
            <a:ext cx="1714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 logo">
            <a:extLst>
              <a:ext uri="{FF2B5EF4-FFF2-40B4-BE49-F238E27FC236}">
                <a16:creationId xmlns:a16="http://schemas.microsoft.com/office/drawing/2014/main" id="{A71932D0-1138-E9C5-3BCE-961E22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766" y="3670933"/>
            <a:ext cx="2137398" cy="213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program&#10;&#10;AI-generated content may be incorrect.">
            <a:extLst>
              <a:ext uri="{FF2B5EF4-FFF2-40B4-BE49-F238E27FC236}">
                <a16:creationId xmlns:a16="http://schemas.microsoft.com/office/drawing/2014/main" id="{035E8AFA-7454-DAEA-9A01-17168875CDF6}"/>
              </a:ext>
            </a:extLst>
          </p:cNvPr>
          <p:cNvPicPr>
            <a:picLocks noChangeAspect="1"/>
          </p:cNvPicPr>
          <p:nvPr/>
        </p:nvPicPr>
        <p:blipFill>
          <a:blip r:embed="rId4"/>
          <a:stretch>
            <a:fillRect/>
          </a:stretch>
        </p:blipFill>
        <p:spPr>
          <a:xfrm>
            <a:off x="5480098" y="0"/>
            <a:ext cx="6711902" cy="6858000"/>
          </a:xfrm>
          <a:prstGeom prst="rect">
            <a:avLst/>
          </a:prstGeom>
        </p:spPr>
      </p:pic>
      <p:sp>
        <p:nvSpPr>
          <p:cNvPr id="8" name="TextBox 7">
            <a:extLst>
              <a:ext uri="{FF2B5EF4-FFF2-40B4-BE49-F238E27FC236}">
                <a16:creationId xmlns:a16="http://schemas.microsoft.com/office/drawing/2014/main" id="{7B647F85-7E62-2199-7A2F-1062361DB5B4}"/>
              </a:ext>
            </a:extLst>
          </p:cNvPr>
          <p:cNvSpPr txBox="1"/>
          <p:nvPr/>
        </p:nvSpPr>
        <p:spPr>
          <a:xfrm>
            <a:off x="2916215" y="5940028"/>
            <a:ext cx="1714500" cy="369332"/>
          </a:xfrm>
          <a:prstGeom prst="rect">
            <a:avLst/>
          </a:prstGeom>
          <a:noFill/>
        </p:spPr>
        <p:txBody>
          <a:bodyPr wrap="square" rtlCol="0">
            <a:spAutoFit/>
          </a:bodyPr>
          <a:lstStyle/>
          <a:p>
            <a:pPr algn="ctr"/>
            <a:r>
              <a:rPr lang="en-US" dirty="0"/>
              <a:t>Stan Software</a:t>
            </a:r>
          </a:p>
        </p:txBody>
      </p:sp>
      <p:sp>
        <p:nvSpPr>
          <p:cNvPr id="9" name="TextBox 8">
            <a:extLst>
              <a:ext uri="{FF2B5EF4-FFF2-40B4-BE49-F238E27FC236}">
                <a16:creationId xmlns:a16="http://schemas.microsoft.com/office/drawing/2014/main" id="{35630FF5-1256-4912-1750-2941AFC97DCF}"/>
              </a:ext>
            </a:extLst>
          </p:cNvPr>
          <p:cNvSpPr txBox="1"/>
          <p:nvPr/>
        </p:nvSpPr>
        <p:spPr>
          <a:xfrm>
            <a:off x="406537" y="6124694"/>
            <a:ext cx="1714500" cy="646331"/>
          </a:xfrm>
          <a:prstGeom prst="rect">
            <a:avLst/>
          </a:prstGeom>
          <a:noFill/>
        </p:spPr>
        <p:txBody>
          <a:bodyPr wrap="square" rtlCol="0">
            <a:spAutoFit/>
          </a:bodyPr>
          <a:lstStyle/>
          <a:p>
            <a:pPr algn="ctr"/>
            <a:r>
              <a:rPr lang="en-US" dirty="0"/>
              <a:t>Rethinking package</a:t>
            </a:r>
          </a:p>
        </p:txBody>
      </p:sp>
    </p:spTree>
    <p:extLst>
      <p:ext uri="{BB962C8B-B14F-4D97-AF65-F5344CB8AC3E}">
        <p14:creationId xmlns:p14="http://schemas.microsoft.com/office/powerpoint/2010/main" val="363270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706725-8FC5-BB7A-9D0C-CC094129B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tractor in a field&#10;&#10;AI-generated content may be incorrect.">
            <a:extLst>
              <a:ext uri="{FF2B5EF4-FFF2-40B4-BE49-F238E27FC236}">
                <a16:creationId xmlns:a16="http://schemas.microsoft.com/office/drawing/2014/main" id="{EFDFFF83-6919-FF90-BAC8-6C7A03922E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091" b="9091"/>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1FC20-A8A9-D074-DB55-B02BFD01086D}"/>
              </a:ext>
            </a:extLst>
          </p:cNvPr>
          <p:cNvSpPr>
            <a:spLocks noGrp="1"/>
          </p:cNvSpPr>
          <p:nvPr>
            <p:ph type="title"/>
          </p:nvPr>
        </p:nvSpPr>
        <p:spPr>
          <a:xfrm>
            <a:off x="7958833" y="1914053"/>
            <a:ext cx="3445923" cy="2104212"/>
          </a:xfrm>
        </p:spPr>
        <p:txBody>
          <a:bodyPr vert="horz" lIns="91440" tIns="45720" rIns="91440" bIns="45720" rtlCol="0" anchor="b">
            <a:normAutofit fontScale="90000"/>
          </a:bodyPr>
          <a:lstStyle/>
          <a:p>
            <a:br>
              <a:rPr lang="en-US" sz="3200" dirty="0">
                <a:solidFill>
                  <a:srgbClr val="FFFFFF"/>
                </a:solidFill>
              </a:rPr>
            </a:br>
            <a:r>
              <a:rPr lang="en-US" sz="3200" dirty="0"/>
              <a:t>Hit Me With Your Best Plot</a:t>
            </a:r>
            <a:br>
              <a:rPr lang="en-US" sz="3200" dirty="0"/>
            </a:br>
            <a:br>
              <a:rPr lang="en-US" sz="3200" dirty="0"/>
            </a:br>
            <a:r>
              <a:rPr lang="en-US" sz="3200" dirty="0"/>
              <a:t>(</a:t>
            </a:r>
            <a:r>
              <a:rPr lang="en-US" sz="3200" dirty="0">
                <a:solidFill>
                  <a:srgbClr val="FFFFFF"/>
                </a:solidFill>
              </a:rPr>
              <a:t>Results so far)</a:t>
            </a:r>
          </a:p>
        </p:txBody>
      </p:sp>
    </p:spTree>
    <p:extLst>
      <p:ext uri="{BB962C8B-B14F-4D97-AF65-F5344CB8AC3E}">
        <p14:creationId xmlns:p14="http://schemas.microsoft.com/office/powerpoint/2010/main" val="3209386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6CB34AA-A4D3-1149-3AFA-4BEFEE46F2C7}"/>
              </a:ext>
            </a:extLst>
          </p:cNvPr>
          <p:cNvSpPr>
            <a:spLocks noGrp="1"/>
          </p:cNvSpPr>
          <p:nvPr>
            <p:ph type="title"/>
          </p:nvPr>
        </p:nvSpPr>
        <p:spPr>
          <a:xfrm>
            <a:off x="893575" y="126950"/>
            <a:ext cx="8414812" cy="1101372"/>
          </a:xfrm>
        </p:spPr>
        <p:txBody>
          <a:bodyPr anchor="ctr">
            <a:normAutofit/>
          </a:bodyPr>
          <a:lstStyle/>
          <a:p>
            <a:r>
              <a:rPr lang="en-US" dirty="0"/>
              <a:t>Signed, Sealed, Delivered (It’s STIR)</a:t>
            </a:r>
          </a:p>
        </p:txBody>
      </p:sp>
      <p:pic>
        <p:nvPicPr>
          <p:cNvPr id="5" name="Content Placeholder 4" descr="A graph showing a number of red lines&#10;&#10;AI-generated content may be incorrect.">
            <a:extLst>
              <a:ext uri="{FF2B5EF4-FFF2-40B4-BE49-F238E27FC236}">
                <a16:creationId xmlns:a16="http://schemas.microsoft.com/office/drawing/2014/main" id="{72F2FB90-5EDA-9424-3AEA-C826E9A30A69}"/>
              </a:ext>
            </a:extLst>
          </p:cNvPr>
          <p:cNvPicPr>
            <a:picLocks noChangeAspect="1"/>
          </p:cNvPicPr>
          <p:nvPr/>
        </p:nvPicPr>
        <p:blipFill>
          <a:blip r:embed="rId2">
            <a:extLst>
              <a:ext uri="{28A0092B-C50C-407E-A947-70E740481C1C}">
                <a14:useLocalDpi xmlns:a14="http://schemas.microsoft.com/office/drawing/2010/main" val="0"/>
              </a:ext>
            </a:extLst>
          </a:blip>
          <a:srcRect l="-4158" t="-1433" r="3181" b="1433"/>
          <a:stretch>
            <a:fillRect/>
          </a:stretch>
        </p:blipFill>
        <p:spPr>
          <a:xfrm>
            <a:off x="0" y="1194755"/>
            <a:ext cx="7997972" cy="5148388"/>
          </a:xfrm>
          <a:prstGeom prst="rect">
            <a:avLst/>
          </a:prstGeom>
        </p:spPr>
      </p:pic>
      <p:sp>
        <p:nvSpPr>
          <p:cNvPr id="9" name="Content Placeholder 8">
            <a:extLst>
              <a:ext uri="{FF2B5EF4-FFF2-40B4-BE49-F238E27FC236}">
                <a16:creationId xmlns:a16="http://schemas.microsoft.com/office/drawing/2014/main" id="{D36FC396-BCF3-5FF6-EF27-CB5F1AAA0A25}"/>
              </a:ext>
            </a:extLst>
          </p:cNvPr>
          <p:cNvSpPr>
            <a:spLocks noGrp="1"/>
          </p:cNvSpPr>
          <p:nvPr>
            <p:ph idx="1"/>
          </p:nvPr>
        </p:nvSpPr>
        <p:spPr>
          <a:xfrm>
            <a:off x="8311517" y="1810870"/>
            <a:ext cx="3212502" cy="4464581"/>
          </a:xfrm>
        </p:spPr>
        <p:txBody>
          <a:bodyPr>
            <a:normAutofit/>
          </a:bodyPr>
          <a:lstStyle/>
          <a:p>
            <a:r>
              <a:rPr lang="en-US" sz="1800" dirty="0"/>
              <a:t>STIR effects ranked from least to most by analyte type</a:t>
            </a:r>
          </a:p>
          <a:p>
            <a:r>
              <a:rPr lang="en-US" sz="1800" dirty="0"/>
              <a:t>TDS, TP, TKN, Se, TSP, OP, and TSS were significantly affected</a:t>
            </a:r>
          </a:p>
          <a:p>
            <a:r>
              <a:rPr lang="en-US" sz="1800" dirty="0"/>
              <a:t>Wider CIs are indicative of fewer data</a:t>
            </a:r>
          </a:p>
          <a:p>
            <a:r>
              <a:rPr lang="en-US" sz="1800" dirty="0"/>
              <a:t>Results seem to follow theory that insoluble particulates are impacted most, minus OP</a:t>
            </a:r>
          </a:p>
        </p:txBody>
      </p:sp>
    </p:spTree>
    <p:extLst>
      <p:ext uri="{BB962C8B-B14F-4D97-AF65-F5344CB8AC3E}">
        <p14:creationId xmlns:p14="http://schemas.microsoft.com/office/powerpoint/2010/main" val="35810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3AF71-2CB2-3A0E-5CF3-13DA4930EDBD}"/>
              </a:ext>
            </a:extLst>
          </p:cNvPr>
          <p:cNvSpPr>
            <a:spLocks noGrp="1"/>
          </p:cNvSpPr>
          <p:nvPr>
            <p:ph type="title"/>
          </p:nvPr>
        </p:nvSpPr>
        <p:spPr>
          <a:xfrm>
            <a:off x="612649" y="548638"/>
            <a:ext cx="3493008" cy="5788152"/>
          </a:xfrm>
        </p:spPr>
        <p:txBody>
          <a:bodyPr anchor="ctr">
            <a:normAutofit/>
          </a:bodyPr>
          <a:lstStyle/>
          <a:p>
            <a:r>
              <a:rPr lang="en-US" sz="4000"/>
              <a:t>Background</a:t>
            </a:r>
          </a:p>
        </p:txBody>
      </p:sp>
      <p:graphicFrame>
        <p:nvGraphicFramePr>
          <p:cNvPr id="9" name="Content Placeholder 4">
            <a:extLst>
              <a:ext uri="{FF2B5EF4-FFF2-40B4-BE49-F238E27FC236}">
                <a16:creationId xmlns:a16="http://schemas.microsoft.com/office/drawing/2014/main" id="{C7D36968-B845-31C7-43D9-225E6A776332}"/>
              </a:ext>
            </a:extLst>
          </p:cNvPr>
          <p:cNvGraphicFramePr>
            <a:graphicFrameLocks noGrp="1"/>
          </p:cNvGraphicFramePr>
          <p:nvPr>
            <p:ph idx="1"/>
            <p:extLst>
              <p:ext uri="{D42A27DB-BD31-4B8C-83A1-F6EECF244321}">
                <p14:modId xmlns:p14="http://schemas.microsoft.com/office/powerpoint/2010/main" val="358667963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77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1A133-B133-9AE6-6316-4ED2BF495A25}"/>
              </a:ext>
            </a:extLst>
          </p:cNvPr>
          <p:cNvSpPr>
            <a:spLocks noGrp="1"/>
          </p:cNvSpPr>
          <p:nvPr>
            <p:ph type="title"/>
          </p:nvPr>
        </p:nvSpPr>
        <p:spPr>
          <a:xfrm>
            <a:off x="612648" y="1114923"/>
            <a:ext cx="4621553" cy="1360728"/>
          </a:xfrm>
        </p:spPr>
        <p:txBody>
          <a:bodyPr anchor="b">
            <a:normAutofit/>
          </a:bodyPr>
          <a:lstStyle/>
          <a:p>
            <a:r>
              <a:rPr lang="en-US" dirty="0"/>
              <a:t>Pump Up the Volume</a:t>
            </a:r>
          </a:p>
        </p:txBody>
      </p:sp>
      <p:sp>
        <p:nvSpPr>
          <p:cNvPr id="9" name="Content Placeholder 8">
            <a:extLst>
              <a:ext uri="{FF2B5EF4-FFF2-40B4-BE49-F238E27FC236}">
                <a16:creationId xmlns:a16="http://schemas.microsoft.com/office/drawing/2014/main" id="{A4AAFF59-FB67-796D-8F84-AAF816EE6DDC}"/>
              </a:ext>
            </a:extLst>
          </p:cNvPr>
          <p:cNvSpPr>
            <a:spLocks noGrp="1"/>
          </p:cNvSpPr>
          <p:nvPr>
            <p:ph idx="1"/>
          </p:nvPr>
        </p:nvSpPr>
        <p:spPr>
          <a:xfrm>
            <a:off x="612649" y="2584058"/>
            <a:ext cx="3340618" cy="3742314"/>
          </a:xfrm>
        </p:spPr>
        <p:txBody>
          <a:bodyPr>
            <a:normAutofit/>
          </a:bodyPr>
          <a:lstStyle/>
          <a:p>
            <a:r>
              <a:rPr lang="en-US" sz="1800" dirty="0"/>
              <a:t>STIR had a negative impact on volume</a:t>
            </a:r>
          </a:p>
          <a:p>
            <a:r>
              <a:rPr lang="en-US" sz="1800" dirty="0"/>
              <a:t>This seems contrary to observations and theory.  Need to look into this.</a:t>
            </a:r>
          </a:p>
          <a:p>
            <a:r>
              <a:rPr lang="en-US" sz="1800" dirty="0"/>
              <a:t>Impact is small in magnitude; could be biased by recent MT/ST data</a:t>
            </a:r>
          </a:p>
        </p:txBody>
      </p:sp>
      <p:pic>
        <p:nvPicPr>
          <p:cNvPr id="5" name="Content Placeholder 4" descr="A diagram of a normal distribution&#10;&#10;AI-generated content may be incorrect.">
            <a:extLst>
              <a:ext uri="{FF2B5EF4-FFF2-40B4-BE49-F238E27FC236}">
                <a16:creationId xmlns:a16="http://schemas.microsoft.com/office/drawing/2014/main" id="{BA9F764F-B04B-5214-8F38-B2B1F6311C44}"/>
              </a:ext>
            </a:extLst>
          </p:cNvPr>
          <p:cNvPicPr>
            <a:picLocks noChangeAspect="1"/>
          </p:cNvPicPr>
          <p:nvPr/>
        </p:nvPicPr>
        <p:blipFill>
          <a:blip r:embed="rId2">
            <a:extLst>
              <a:ext uri="{28A0092B-C50C-407E-A947-70E740481C1C}">
                <a14:useLocalDpi xmlns:a14="http://schemas.microsoft.com/office/drawing/2010/main" val="0"/>
              </a:ext>
            </a:extLst>
          </a:blip>
          <a:srcRect r="3554"/>
          <a:stretch>
            <a:fillRect/>
          </a:stretch>
        </p:blipFill>
        <p:spPr>
          <a:xfrm>
            <a:off x="3953267" y="1114923"/>
            <a:ext cx="7982870" cy="5380074"/>
          </a:xfrm>
          <a:prstGeom prst="rect">
            <a:avLst/>
          </a:prstGeom>
        </p:spPr>
      </p:pic>
    </p:spTree>
    <p:extLst>
      <p:ext uri="{BB962C8B-B14F-4D97-AF65-F5344CB8AC3E}">
        <p14:creationId xmlns:p14="http://schemas.microsoft.com/office/powerpoint/2010/main" val="367738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131E86-0B53-6ED6-B396-5EC119E69779}"/>
              </a:ext>
            </a:extLst>
          </p:cNvPr>
          <p:cNvSpPr>
            <a:spLocks noGrp="1"/>
          </p:cNvSpPr>
          <p:nvPr>
            <p:ph type="title"/>
          </p:nvPr>
        </p:nvSpPr>
        <p:spPr>
          <a:xfrm>
            <a:off x="8270420" y="1387927"/>
            <a:ext cx="3212502" cy="1067597"/>
          </a:xfrm>
        </p:spPr>
        <p:txBody>
          <a:bodyPr anchor="b">
            <a:normAutofit fontScale="90000"/>
          </a:bodyPr>
          <a:lstStyle/>
          <a:p>
            <a:r>
              <a:rPr lang="en-US" dirty="0"/>
              <a:t>Load on the Water</a:t>
            </a:r>
          </a:p>
        </p:txBody>
      </p:sp>
      <p:pic>
        <p:nvPicPr>
          <p:cNvPr id="5" name="Content Placeholder 4" descr="A graph of different types of load curves&#10;&#10;AI-generated content may be incorrect.">
            <a:extLst>
              <a:ext uri="{FF2B5EF4-FFF2-40B4-BE49-F238E27FC236}">
                <a16:creationId xmlns:a16="http://schemas.microsoft.com/office/drawing/2014/main" id="{784AD0D2-124E-03ED-D3C5-0CFBB234FA4C}"/>
              </a:ext>
            </a:extLst>
          </p:cNvPr>
          <p:cNvPicPr>
            <a:picLocks noChangeAspect="1"/>
          </p:cNvPicPr>
          <p:nvPr/>
        </p:nvPicPr>
        <p:blipFill>
          <a:blip r:embed="rId2">
            <a:extLst>
              <a:ext uri="{28A0092B-C50C-407E-A947-70E740481C1C}">
                <a14:useLocalDpi xmlns:a14="http://schemas.microsoft.com/office/drawing/2010/main" val="0"/>
              </a:ext>
            </a:extLst>
          </a:blip>
          <a:srcRect l="1181" r="342" b="2"/>
          <a:stretch>
            <a:fillRect/>
          </a:stretch>
        </p:blipFill>
        <p:spPr>
          <a:xfrm>
            <a:off x="20" y="10"/>
            <a:ext cx="8112622" cy="6857990"/>
          </a:xfrm>
          <a:prstGeom prst="rect">
            <a:avLst/>
          </a:prstGeom>
        </p:spPr>
      </p:pic>
      <p:sp>
        <p:nvSpPr>
          <p:cNvPr id="9" name="Content Placeholder 8">
            <a:extLst>
              <a:ext uri="{FF2B5EF4-FFF2-40B4-BE49-F238E27FC236}">
                <a16:creationId xmlns:a16="http://schemas.microsoft.com/office/drawing/2014/main" id="{47B24AF6-7BEA-9FF3-46C3-C28E92E077C4}"/>
              </a:ext>
            </a:extLst>
          </p:cNvPr>
          <p:cNvSpPr>
            <a:spLocks noGrp="1"/>
          </p:cNvSpPr>
          <p:nvPr>
            <p:ph idx="1"/>
          </p:nvPr>
        </p:nvSpPr>
        <p:spPr>
          <a:xfrm>
            <a:off x="8270420" y="2455524"/>
            <a:ext cx="3212502" cy="3724840"/>
          </a:xfrm>
        </p:spPr>
        <p:txBody>
          <a:bodyPr>
            <a:normAutofit/>
          </a:bodyPr>
          <a:lstStyle/>
          <a:p>
            <a:r>
              <a:rPr lang="en-US" sz="1800" dirty="0"/>
              <a:t>Here are the results we want; STIR impacts on LOADS</a:t>
            </a:r>
          </a:p>
          <a:p>
            <a:r>
              <a:rPr lang="en-US" sz="1800" dirty="0"/>
              <a:t>Fit looks poor b/c it’s averaging over a lot of stuff</a:t>
            </a:r>
          </a:p>
          <a:p>
            <a:r>
              <a:rPr lang="en-US" sz="1800" dirty="0"/>
              <a:t>Checks out with theory	</a:t>
            </a:r>
          </a:p>
          <a:p>
            <a:pPr lvl="1"/>
            <a:r>
              <a:rPr lang="en-US" sz="1600" dirty="0"/>
              <a:t>TP, TSS, TSP, TKN most affected</a:t>
            </a:r>
          </a:p>
        </p:txBody>
      </p:sp>
    </p:spTree>
    <p:extLst>
      <p:ext uri="{BB962C8B-B14F-4D97-AF65-F5344CB8AC3E}">
        <p14:creationId xmlns:p14="http://schemas.microsoft.com/office/powerpoint/2010/main" val="189458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9635200-A60F-5F71-AD2F-8E8FC4B96093}"/>
              </a:ext>
            </a:extLst>
          </p:cNvPr>
          <p:cNvSpPr>
            <a:spLocks noGrp="1"/>
          </p:cNvSpPr>
          <p:nvPr>
            <p:ph type="title"/>
          </p:nvPr>
        </p:nvSpPr>
        <p:spPr>
          <a:xfrm>
            <a:off x="8270420" y="1387927"/>
            <a:ext cx="3212502" cy="1121357"/>
          </a:xfrm>
        </p:spPr>
        <p:txBody>
          <a:bodyPr anchor="b">
            <a:normAutofit/>
          </a:bodyPr>
          <a:lstStyle/>
          <a:p>
            <a:r>
              <a:rPr lang="en-US" dirty="0"/>
              <a:t>Don’t Stop Decaying</a:t>
            </a:r>
          </a:p>
        </p:txBody>
      </p:sp>
      <p:pic>
        <p:nvPicPr>
          <p:cNvPr id="5" name="Content Placeholder 4" descr="A diagram of a normal distribution&#10;&#10;AI-generated content may be incorrect.">
            <a:extLst>
              <a:ext uri="{FF2B5EF4-FFF2-40B4-BE49-F238E27FC236}">
                <a16:creationId xmlns:a16="http://schemas.microsoft.com/office/drawing/2014/main" id="{E16A07AB-F9DA-7FBB-F709-3A9A7CD20CB5}"/>
              </a:ext>
            </a:extLst>
          </p:cNvPr>
          <p:cNvPicPr>
            <a:picLocks noChangeAspect="1"/>
          </p:cNvPicPr>
          <p:nvPr/>
        </p:nvPicPr>
        <p:blipFill>
          <a:blip r:embed="rId2">
            <a:extLst>
              <a:ext uri="{28A0092B-C50C-407E-A947-70E740481C1C}">
                <a14:useLocalDpi xmlns:a14="http://schemas.microsoft.com/office/drawing/2010/main" val="0"/>
              </a:ext>
            </a:extLst>
          </a:blip>
          <a:srcRect r="15536"/>
          <a:stretch>
            <a:fillRect/>
          </a:stretch>
        </p:blipFill>
        <p:spPr>
          <a:xfrm>
            <a:off x="20" y="10"/>
            <a:ext cx="7723393" cy="6857990"/>
          </a:xfrm>
          <a:prstGeom prst="rect">
            <a:avLst/>
          </a:prstGeom>
        </p:spPr>
      </p:pic>
      <p:sp>
        <p:nvSpPr>
          <p:cNvPr id="9" name="Content Placeholder 8">
            <a:extLst>
              <a:ext uri="{FF2B5EF4-FFF2-40B4-BE49-F238E27FC236}">
                <a16:creationId xmlns:a16="http://schemas.microsoft.com/office/drawing/2014/main" id="{F06B4FF7-46A3-B1D8-2EDA-92CA96CBD479}"/>
              </a:ext>
            </a:extLst>
          </p:cNvPr>
          <p:cNvSpPr>
            <a:spLocks noGrp="1"/>
          </p:cNvSpPr>
          <p:nvPr>
            <p:ph idx="1"/>
          </p:nvPr>
        </p:nvSpPr>
        <p:spPr>
          <a:xfrm>
            <a:off x="8270420" y="2509284"/>
            <a:ext cx="3212502" cy="3671080"/>
          </a:xfrm>
        </p:spPr>
        <p:txBody>
          <a:bodyPr>
            <a:normAutofit/>
          </a:bodyPr>
          <a:lstStyle/>
          <a:p>
            <a:r>
              <a:rPr lang="en-US" sz="1800" dirty="0"/>
              <a:t>This is the temporal kernel function from the MOGP</a:t>
            </a:r>
          </a:p>
          <a:p>
            <a:r>
              <a:rPr lang="en-US" sz="1800" dirty="0"/>
              <a:t>Data did change the prior (good)</a:t>
            </a:r>
          </a:p>
          <a:p>
            <a:r>
              <a:rPr lang="en-US" sz="1800" dirty="0"/>
              <a:t>Posterior shows that there is very little covariance after a single year over all analytes</a:t>
            </a:r>
          </a:p>
        </p:txBody>
      </p:sp>
    </p:spTree>
    <p:extLst>
      <p:ext uri="{BB962C8B-B14F-4D97-AF65-F5344CB8AC3E}">
        <p14:creationId xmlns:p14="http://schemas.microsoft.com/office/powerpoint/2010/main" val="1690382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FB98B-8182-5711-1157-903A12DE8931}"/>
              </a:ext>
            </a:extLst>
          </p:cNvPr>
          <p:cNvSpPr>
            <a:spLocks noGrp="1"/>
          </p:cNvSpPr>
          <p:nvPr>
            <p:ph type="title"/>
          </p:nvPr>
        </p:nvSpPr>
        <p:spPr>
          <a:xfrm>
            <a:off x="7535927" y="603501"/>
            <a:ext cx="4361693" cy="1527049"/>
          </a:xfrm>
        </p:spPr>
        <p:txBody>
          <a:bodyPr anchor="b">
            <a:normAutofit/>
          </a:bodyPr>
          <a:lstStyle/>
          <a:p>
            <a:r>
              <a:rPr lang="en-US" sz="3300" dirty="0"/>
              <a:t>Time After Time (But Only for Some Analytes)</a:t>
            </a:r>
          </a:p>
        </p:txBody>
      </p:sp>
      <p:pic>
        <p:nvPicPr>
          <p:cNvPr id="5" name="Content Placeholder 4" descr="A graph with lines in the middle&#10;&#10;AI-generated content may be incorrect.">
            <a:extLst>
              <a:ext uri="{FF2B5EF4-FFF2-40B4-BE49-F238E27FC236}">
                <a16:creationId xmlns:a16="http://schemas.microsoft.com/office/drawing/2014/main" id="{67FD4042-9369-FF54-1446-9B4EE5F86CC0}"/>
              </a:ext>
            </a:extLst>
          </p:cNvPr>
          <p:cNvPicPr>
            <a:picLocks noChangeAspect="1"/>
          </p:cNvPicPr>
          <p:nvPr/>
        </p:nvPicPr>
        <p:blipFill>
          <a:blip r:embed="rId2">
            <a:extLst>
              <a:ext uri="{28A0092B-C50C-407E-A947-70E740481C1C}">
                <a14:useLocalDpi xmlns:a14="http://schemas.microsoft.com/office/drawing/2010/main" val="0"/>
              </a:ext>
            </a:extLst>
          </a:blip>
          <a:srcRect l="131" r="2938" b="2"/>
          <a:stretch>
            <a:fillRect/>
          </a:stretch>
        </p:blipFill>
        <p:spPr>
          <a:xfrm>
            <a:off x="147853" y="603501"/>
            <a:ext cx="7093695" cy="6092446"/>
          </a:xfrm>
          <a:prstGeom prst="rect">
            <a:avLst/>
          </a:prstGeom>
        </p:spPr>
      </p:pic>
      <p:sp>
        <p:nvSpPr>
          <p:cNvPr id="9" name="Content Placeholder 8">
            <a:extLst>
              <a:ext uri="{FF2B5EF4-FFF2-40B4-BE49-F238E27FC236}">
                <a16:creationId xmlns:a16="http://schemas.microsoft.com/office/drawing/2014/main" id="{8939433F-4222-49BF-430D-0FD035E5D3A5}"/>
              </a:ext>
            </a:extLst>
          </p:cNvPr>
          <p:cNvSpPr>
            <a:spLocks noGrp="1"/>
          </p:cNvSpPr>
          <p:nvPr>
            <p:ph idx="1"/>
          </p:nvPr>
        </p:nvSpPr>
        <p:spPr>
          <a:xfrm>
            <a:off x="7535927" y="2212846"/>
            <a:ext cx="4361693" cy="4096514"/>
          </a:xfrm>
        </p:spPr>
        <p:txBody>
          <a:bodyPr>
            <a:normAutofit/>
          </a:bodyPr>
          <a:lstStyle/>
          <a:p>
            <a:r>
              <a:rPr lang="en-US" sz="1800" dirty="0"/>
              <a:t>So which analytes had temporal effects?</a:t>
            </a:r>
          </a:p>
          <a:p>
            <a:pPr lvl="1"/>
            <a:r>
              <a:rPr lang="en-US" sz="1600" dirty="0"/>
              <a:t>OP, TP &lt;- clearly</a:t>
            </a:r>
          </a:p>
          <a:p>
            <a:pPr lvl="1"/>
            <a:r>
              <a:rPr lang="en-US" sz="1600" dirty="0"/>
              <a:t>TSS, TKN &lt;- </a:t>
            </a:r>
            <a:r>
              <a:rPr lang="en-US" sz="1600" dirty="0" err="1"/>
              <a:t>kinda</a:t>
            </a:r>
            <a:endParaRPr lang="en-US" sz="1600" dirty="0"/>
          </a:p>
          <a:p>
            <a:r>
              <a:rPr lang="en-US" sz="1800" dirty="0"/>
              <a:t>This graph represent she ability of a previous year to predict this year’s load</a:t>
            </a:r>
          </a:p>
        </p:txBody>
      </p:sp>
    </p:spTree>
    <p:extLst>
      <p:ext uri="{BB962C8B-B14F-4D97-AF65-F5344CB8AC3E}">
        <p14:creationId xmlns:p14="http://schemas.microsoft.com/office/powerpoint/2010/main" val="1399441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0D3D2-699E-12BE-5C0D-7BCDB195C380}"/>
              </a:ext>
            </a:extLst>
          </p:cNvPr>
          <p:cNvSpPr>
            <a:spLocks noGrp="1"/>
          </p:cNvSpPr>
          <p:nvPr>
            <p:ph type="title"/>
          </p:nvPr>
        </p:nvSpPr>
        <p:spPr>
          <a:xfrm>
            <a:off x="366445" y="603504"/>
            <a:ext cx="3799615" cy="1527048"/>
          </a:xfrm>
        </p:spPr>
        <p:txBody>
          <a:bodyPr anchor="b">
            <a:normAutofit/>
          </a:bodyPr>
          <a:lstStyle/>
          <a:p>
            <a:r>
              <a:rPr lang="en-US" sz="2800" dirty="0"/>
              <a:t>Yesterday (All My Deviations Seemed So Far Away)</a:t>
            </a:r>
          </a:p>
        </p:txBody>
      </p:sp>
      <p:sp>
        <p:nvSpPr>
          <p:cNvPr id="9" name="Content Placeholder 8">
            <a:extLst>
              <a:ext uri="{FF2B5EF4-FFF2-40B4-BE49-F238E27FC236}">
                <a16:creationId xmlns:a16="http://schemas.microsoft.com/office/drawing/2014/main" id="{3E1CB020-ABD8-AE6D-D815-E621830BFE87}"/>
              </a:ext>
            </a:extLst>
          </p:cNvPr>
          <p:cNvSpPr>
            <a:spLocks noGrp="1"/>
          </p:cNvSpPr>
          <p:nvPr>
            <p:ph idx="1"/>
          </p:nvPr>
        </p:nvSpPr>
        <p:spPr>
          <a:xfrm>
            <a:off x="366445" y="2212848"/>
            <a:ext cx="3799615" cy="4381871"/>
          </a:xfrm>
        </p:spPr>
        <p:txBody>
          <a:bodyPr>
            <a:normAutofit fontScale="77500" lnSpcReduction="20000"/>
          </a:bodyPr>
          <a:lstStyle/>
          <a:p>
            <a:r>
              <a:rPr lang="en-US" sz="1800" dirty="0"/>
              <a:t>Visualize the actual </a:t>
            </a:r>
            <a:r>
              <a:rPr lang="en-US" sz="1800" b="1" dirty="0"/>
              <a:t>latent AR(1) trajectories for each analyte</a:t>
            </a:r>
            <a:endParaRPr lang="en-US" sz="1800" dirty="0"/>
          </a:p>
          <a:p>
            <a:r>
              <a:rPr lang="en-US" sz="1800" dirty="0"/>
              <a:t>These trajectories </a:t>
            </a:r>
            <a:r>
              <a:rPr lang="en-US" sz="1800" b="1" dirty="0"/>
              <a:t>show how much real-world year-to-year variability remains </a:t>
            </a:r>
            <a:r>
              <a:rPr lang="en-US" sz="1800" i="1" dirty="0"/>
              <a:t>after accounting for tillage, sampler, block, and irrigation covariates</a:t>
            </a:r>
            <a:r>
              <a:rPr lang="en-US" sz="1800" dirty="0"/>
              <a:t>.</a:t>
            </a:r>
          </a:p>
          <a:p>
            <a:r>
              <a:rPr lang="en-US" sz="1800" b="1" dirty="0"/>
              <a:t>NO3, TKN: </a:t>
            </a:r>
            <a:r>
              <a:rPr lang="en-US" sz="1800" dirty="0"/>
              <a:t>A sequence of above-average years around mid-study followed by reversion towards baseline, consistent with the moderate ρ.</a:t>
            </a:r>
          </a:p>
          <a:p>
            <a:r>
              <a:rPr lang="en-US" sz="1800" b="1" dirty="0"/>
              <a:t>TP, TSS: </a:t>
            </a:r>
            <a:r>
              <a:rPr lang="en-US" sz="1800" dirty="0"/>
              <a:t>More pronounced multi-year deviations, which is biogeochemically plausible because P and sediment export are tightly linked to cumulative soil surface conditions and disturbance history.</a:t>
            </a:r>
          </a:p>
        </p:txBody>
      </p:sp>
      <p:pic>
        <p:nvPicPr>
          <p:cNvPr id="5" name="Content Placeholder 4" descr="A graph of different types of graphs&#10;&#10;AI-generated content may be incorrect.">
            <a:extLst>
              <a:ext uri="{FF2B5EF4-FFF2-40B4-BE49-F238E27FC236}">
                <a16:creationId xmlns:a16="http://schemas.microsoft.com/office/drawing/2014/main" id="{6C4E835C-F53C-F81A-72E1-D517CA0947B5}"/>
              </a:ext>
            </a:extLst>
          </p:cNvPr>
          <p:cNvPicPr>
            <a:picLocks noChangeAspect="1"/>
          </p:cNvPicPr>
          <p:nvPr/>
        </p:nvPicPr>
        <p:blipFill>
          <a:blip r:embed="rId2">
            <a:extLst>
              <a:ext uri="{28A0092B-C50C-407E-A947-70E740481C1C}">
                <a14:useLocalDpi xmlns:a14="http://schemas.microsoft.com/office/drawing/2010/main" val="0"/>
              </a:ext>
            </a:extLst>
          </a:blip>
          <a:srcRect l="-572" r="-139" b="2"/>
          <a:stretch>
            <a:fillRect/>
          </a:stretch>
        </p:blipFill>
        <p:spPr>
          <a:xfrm>
            <a:off x="4166060" y="263280"/>
            <a:ext cx="7659495" cy="6331439"/>
          </a:xfrm>
          <a:prstGeom prst="rect">
            <a:avLst/>
          </a:prstGeom>
        </p:spPr>
      </p:pic>
    </p:spTree>
    <p:extLst>
      <p:ext uri="{BB962C8B-B14F-4D97-AF65-F5344CB8AC3E}">
        <p14:creationId xmlns:p14="http://schemas.microsoft.com/office/powerpoint/2010/main" val="110806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D05F-76BC-2B4A-80E4-14347F2CFEFA}"/>
              </a:ext>
            </a:extLst>
          </p:cNvPr>
          <p:cNvSpPr>
            <a:spLocks noGrp="1"/>
          </p:cNvSpPr>
          <p:nvPr>
            <p:ph type="title"/>
          </p:nvPr>
        </p:nvSpPr>
        <p:spPr/>
        <p:txBody>
          <a:bodyPr/>
          <a:lstStyle/>
          <a:p>
            <a:r>
              <a:rPr lang="en-US" dirty="0"/>
              <a:t>What’s Left?</a:t>
            </a:r>
          </a:p>
        </p:txBody>
      </p:sp>
      <p:sp>
        <p:nvSpPr>
          <p:cNvPr id="3" name="Content Placeholder 2">
            <a:extLst>
              <a:ext uri="{FF2B5EF4-FFF2-40B4-BE49-F238E27FC236}">
                <a16:creationId xmlns:a16="http://schemas.microsoft.com/office/drawing/2014/main" id="{1A812F98-9960-DE66-0662-5BC6014C94EA}"/>
              </a:ext>
            </a:extLst>
          </p:cNvPr>
          <p:cNvSpPr>
            <a:spLocks noGrp="1"/>
          </p:cNvSpPr>
          <p:nvPr>
            <p:ph idx="1"/>
          </p:nvPr>
        </p:nvSpPr>
        <p:spPr/>
        <p:txBody>
          <a:bodyPr/>
          <a:lstStyle/>
          <a:p>
            <a:r>
              <a:rPr lang="en-US" dirty="0"/>
              <a:t>Investigate STIR </a:t>
            </a:r>
            <a:r>
              <a:rPr lang="en-US" dirty="0">
                <a:sym typeface="Wingdings" panose="05000000000000000000" pitchFamily="2" charset="2"/>
              </a:rPr>
              <a:t> Volume relationship</a:t>
            </a:r>
          </a:p>
          <a:p>
            <a:r>
              <a:rPr lang="en-US" dirty="0">
                <a:sym typeface="Wingdings" panose="05000000000000000000" pitchFamily="2" charset="2"/>
              </a:rPr>
              <a:t>Decide on which analytes to present, if not all of them</a:t>
            </a:r>
          </a:p>
          <a:p>
            <a:r>
              <a:rPr lang="en-US" dirty="0">
                <a:sym typeface="Wingdings" panose="05000000000000000000" pitchFamily="2" charset="2"/>
              </a:rPr>
              <a:t>Produce annual loads by treatment and over cumulative study period with error</a:t>
            </a:r>
          </a:p>
          <a:p>
            <a:r>
              <a:rPr lang="en-US" dirty="0">
                <a:sym typeface="Wingdings" panose="05000000000000000000" pitchFamily="2" charset="2"/>
              </a:rPr>
              <a:t>Clean some data and re-run the model</a:t>
            </a:r>
          </a:p>
          <a:p>
            <a:pPr lvl="1"/>
            <a:r>
              <a:rPr lang="en-US" dirty="0">
                <a:sym typeface="Wingdings" panose="05000000000000000000" pitchFamily="2" charset="2"/>
              </a:rPr>
              <a:t>Weird flume labeling, OP merging</a:t>
            </a:r>
          </a:p>
          <a:p>
            <a:r>
              <a:rPr lang="en-US" dirty="0">
                <a:sym typeface="Wingdings" panose="05000000000000000000" pitchFamily="2" charset="2"/>
              </a:rPr>
              <a:t>Forecast 2026 and compare?</a:t>
            </a:r>
          </a:p>
          <a:p>
            <a:r>
              <a:rPr lang="en-US" dirty="0">
                <a:sym typeface="Wingdings" panose="05000000000000000000" pitchFamily="2" charset="2"/>
              </a:rPr>
              <a:t>Try </a:t>
            </a:r>
            <a:r>
              <a:rPr lang="en-US">
                <a:sym typeface="Wingdings" panose="05000000000000000000" pitchFamily="2" charset="2"/>
              </a:rPr>
              <a:t>machine learning?</a:t>
            </a:r>
            <a:endParaRPr lang="en-US" dirty="0"/>
          </a:p>
        </p:txBody>
      </p:sp>
    </p:spTree>
    <p:extLst>
      <p:ext uri="{BB962C8B-B14F-4D97-AF65-F5344CB8AC3E}">
        <p14:creationId xmlns:p14="http://schemas.microsoft.com/office/powerpoint/2010/main" val="2251295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7AC1E2-CAF0-6882-FE03-C39659CF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5C60-7656-86A2-0239-CE089D9B31A1}"/>
              </a:ext>
            </a:extLst>
          </p:cNvPr>
          <p:cNvSpPr>
            <a:spLocks noGrp="1"/>
          </p:cNvSpPr>
          <p:nvPr>
            <p:ph type="ctrTitle"/>
          </p:nvPr>
        </p:nvSpPr>
        <p:spPr>
          <a:xfrm>
            <a:off x="609599" y="5219115"/>
            <a:ext cx="6896520" cy="1284025"/>
          </a:xfrm>
        </p:spPr>
        <p:txBody>
          <a:bodyPr anchor="ctr">
            <a:normAutofit/>
          </a:bodyPr>
          <a:lstStyle/>
          <a:p>
            <a:pPr algn="l"/>
            <a:r>
              <a:rPr lang="en-US" dirty="0"/>
              <a:t>The End</a:t>
            </a:r>
            <a:endParaRPr lang="en-US"/>
          </a:p>
        </p:txBody>
      </p:sp>
      <p:sp>
        <p:nvSpPr>
          <p:cNvPr id="3" name="Subtitle 2">
            <a:extLst>
              <a:ext uri="{FF2B5EF4-FFF2-40B4-BE49-F238E27FC236}">
                <a16:creationId xmlns:a16="http://schemas.microsoft.com/office/drawing/2014/main" id="{002ED7A8-95BE-F064-A98A-1ED49EB459CF}"/>
              </a:ext>
            </a:extLst>
          </p:cNvPr>
          <p:cNvSpPr>
            <a:spLocks noGrp="1"/>
          </p:cNvSpPr>
          <p:nvPr>
            <p:ph type="subTitle" idx="1"/>
          </p:nvPr>
        </p:nvSpPr>
        <p:spPr>
          <a:xfrm>
            <a:off x="7506119" y="5219116"/>
            <a:ext cx="4180162" cy="1284025"/>
          </a:xfrm>
        </p:spPr>
        <p:txBody>
          <a:bodyPr anchor="ctr">
            <a:normAutofit/>
          </a:bodyPr>
          <a:lstStyle/>
          <a:p>
            <a:pPr algn="r"/>
            <a:r>
              <a:rPr lang="en-US" dirty="0"/>
              <a:t>…and in the end, the model you take is equal to the assumptions you make.</a:t>
            </a:r>
            <a:endParaRPr lang="en-US"/>
          </a:p>
        </p:txBody>
      </p:sp>
      <p:pic>
        <p:nvPicPr>
          <p:cNvPr id="5" name="Picture 4">
            <a:extLst>
              <a:ext uri="{FF2B5EF4-FFF2-40B4-BE49-F238E27FC236}">
                <a16:creationId xmlns:a16="http://schemas.microsoft.com/office/drawing/2014/main" id="{F4078BD6-0C5F-83E8-4D3E-1FD17474EEF2}"/>
              </a:ext>
            </a:extLst>
          </p:cNvPr>
          <p:cNvPicPr>
            <a:picLocks noChangeAspect="1"/>
          </p:cNvPicPr>
          <p:nvPr/>
        </p:nvPicPr>
        <p:blipFill>
          <a:blip r:embed="rId2"/>
          <a:srcRect t="4040" b="7654"/>
          <a:stretch>
            <a:fillRect/>
          </a:stretch>
        </p:blipFill>
        <p:spPr>
          <a:xfrm>
            <a:off x="20" y="10"/>
            <a:ext cx="7411182" cy="4908375"/>
          </a:xfrm>
          <a:prstGeom prst="rect">
            <a:avLst/>
          </a:prstGeom>
        </p:spPr>
      </p:pic>
      <p:pic>
        <p:nvPicPr>
          <p:cNvPr id="8" name="Picture 7">
            <a:extLst>
              <a:ext uri="{FF2B5EF4-FFF2-40B4-BE49-F238E27FC236}">
                <a16:creationId xmlns:a16="http://schemas.microsoft.com/office/drawing/2014/main" id="{E4D5BF48-2095-6C24-659C-492EC3568051}"/>
              </a:ext>
            </a:extLst>
          </p:cNvPr>
          <p:cNvPicPr>
            <a:picLocks noChangeAspect="1"/>
          </p:cNvPicPr>
          <p:nvPr/>
        </p:nvPicPr>
        <p:blipFill>
          <a:blip r:embed="rId3"/>
          <a:srcRect l="195" r="1" b="1"/>
          <a:stretch>
            <a:fillRect/>
          </a:stretch>
        </p:blipFill>
        <p:spPr>
          <a:xfrm>
            <a:off x="7460518" y="10"/>
            <a:ext cx="4731482" cy="2666666"/>
          </a:xfrm>
          <a:prstGeom prst="rect">
            <a:avLst/>
          </a:prstGeom>
        </p:spPr>
      </p:pic>
      <p:pic>
        <p:nvPicPr>
          <p:cNvPr id="6" name="Picture 5">
            <a:extLst>
              <a:ext uri="{FF2B5EF4-FFF2-40B4-BE49-F238E27FC236}">
                <a16:creationId xmlns:a16="http://schemas.microsoft.com/office/drawing/2014/main" id="{AD8D9525-82A2-C4DB-92EA-FCE8F6D9EDA1}"/>
              </a:ext>
            </a:extLst>
          </p:cNvPr>
          <p:cNvPicPr>
            <a:picLocks noChangeAspect="1"/>
          </p:cNvPicPr>
          <p:nvPr/>
        </p:nvPicPr>
        <p:blipFill>
          <a:blip r:embed="rId4"/>
          <a:srcRect t="17881" r="2" b="11859"/>
          <a:stretch>
            <a:fillRect/>
          </a:stretch>
        </p:blipFill>
        <p:spPr>
          <a:xfrm>
            <a:off x="7460518" y="2719345"/>
            <a:ext cx="2336651" cy="2189039"/>
          </a:xfrm>
          <a:prstGeom prst="rect">
            <a:avLst/>
          </a:prstGeom>
        </p:spPr>
      </p:pic>
      <p:pic>
        <p:nvPicPr>
          <p:cNvPr id="4" name="Picture 3">
            <a:extLst>
              <a:ext uri="{FF2B5EF4-FFF2-40B4-BE49-F238E27FC236}">
                <a16:creationId xmlns:a16="http://schemas.microsoft.com/office/drawing/2014/main" id="{220051C3-A696-D106-25BF-5DB1D7F7E40B}"/>
              </a:ext>
            </a:extLst>
          </p:cNvPr>
          <p:cNvPicPr>
            <a:picLocks noChangeAspect="1"/>
          </p:cNvPicPr>
          <p:nvPr/>
        </p:nvPicPr>
        <p:blipFill>
          <a:blip r:embed="rId5"/>
          <a:srcRect r="2" b="30186"/>
          <a:stretch>
            <a:fillRect/>
          </a:stretch>
        </p:blipFill>
        <p:spPr>
          <a:xfrm>
            <a:off x="9848519" y="2719345"/>
            <a:ext cx="2349561" cy="2187141"/>
          </a:xfrm>
          <a:prstGeom prst="rect">
            <a:avLst/>
          </a:prstGeom>
        </p:spPr>
      </p:pic>
    </p:spTree>
    <p:extLst>
      <p:ext uri="{BB962C8B-B14F-4D97-AF65-F5344CB8AC3E}">
        <p14:creationId xmlns:p14="http://schemas.microsoft.com/office/powerpoint/2010/main" val="40605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D72C024A-BC33-CBC0-CC4C-846193AE6390}"/>
              </a:ext>
            </a:extLst>
          </p:cNvPr>
          <p:cNvSpPr>
            <a:spLocks noGrp="1"/>
          </p:cNvSpPr>
          <p:nvPr>
            <p:ph type="title"/>
          </p:nvPr>
        </p:nvSpPr>
        <p:spPr>
          <a:xfrm>
            <a:off x="612647" y="548640"/>
            <a:ext cx="10872215" cy="1132258"/>
          </a:xfrm>
        </p:spPr>
        <p:txBody>
          <a:bodyPr vert="horz" lIns="91440" tIns="45720" rIns="91440" bIns="45720" rtlCol="0" anchor="t">
            <a:normAutofit/>
          </a:bodyPr>
          <a:lstStyle/>
          <a:p>
            <a:r>
              <a:rPr lang="en-US" b="1" kern="1200" dirty="0" err="1">
                <a:solidFill>
                  <a:schemeClr val="tx1"/>
                </a:solidFill>
                <a:latin typeface="+mj-lt"/>
                <a:ea typeface="+mj-ea"/>
                <a:cs typeface="+mj-cs"/>
              </a:rPr>
              <a:t>Livin</a:t>
            </a:r>
            <a:r>
              <a:rPr lang="en-US" b="1" kern="1200" dirty="0">
                <a:solidFill>
                  <a:schemeClr val="tx1"/>
                </a:solidFill>
                <a:latin typeface="+mj-lt"/>
                <a:ea typeface="+mj-ea"/>
                <a:cs typeface="+mj-cs"/>
              </a:rPr>
              <a:t>’ on a Layer (of Residue)</a:t>
            </a:r>
          </a:p>
        </p:txBody>
      </p:sp>
      <p:pic>
        <p:nvPicPr>
          <p:cNvPr id="31" name="Picture 2" descr="Figure 1: Plot Map">
            <a:extLst>
              <a:ext uri="{FF2B5EF4-FFF2-40B4-BE49-F238E27FC236}">
                <a16:creationId xmlns:a16="http://schemas.microsoft.com/office/drawing/2014/main" id="{AA35BAFA-510A-9B72-D480-603DE08CC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 r="2" b="3975"/>
          <a:stretch>
            <a:fillRect/>
          </a:stretch>
        </p:blipFill>
        <p:spPr bwMode="auto">
          <a:xfrm>
            <a:off x="731520" y="1775012"/>
            <a:ext cx="6355080" cy="45343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DDE728A-A599-C438-C465-EEF88BF99A73}"/>
              </a:ext>
            </a:extLst>
          </p:cNvPr>
          <p:cNvSpPr txBox="1"/>
          <p:nvPr/>
        </p:nvSpPr>
        <p:spPr>
          <a:xfrm>
            <a:off x="7485529" y="1775012"/>
            <a:ext cx="3999334" cy="4534348"/>
          </a:xfrm>
          <a:prstGeom prst="rect">
            <a:avLst/>
          </a:prstGeom>
        </p:spPr>
        <p:txBody>
          <a:bodyPr vert="horz" lIns="91440" tIns="45720" rIns="91440" bIns="45720" rtlCol="0">
            <a:normAutofit fontScale="92500"/>
          </a:bodyPr>
          <a:lstStyle/>
          <a:p>
            <a:pPr marL="285750" indent="-228600">
              <a:lnSpc>
                <a:spcPct val="110000"/>
              </a:lnSpc>
              <a:spcAft>
                <a:spcPts val="600"/>
              </a:spcAft>
              <a:buFont typeface="Arial" panose="020B0604020202020204" pitchFamily="34" charset="0"/>
              <a:buChar char="•"/>
            </a:pPr>
            <a:r>
              <a:rPr lang="en-US" dirty="0"/>
              <a:t>Study site in Fort Collins, CO, USA</a:t>
            </a:r>
          </a:p>
          <a:p>
            <a:pPr marL="285750" indent="-228600">
              <a:lnSpc>
                <a:spcPct val="110000"/>
              </a:lnSpc>
              <a:spcAft>
                <a:spcPts val="600"/>
              </a:spcAft>
              <a:buFont typeface="Arial" panose="020B0604020202020204" pitchFamily="34" charset="0"/>
              <a:buChar char="•"/>
            </a:pPr>
            <a:r>
              <a:rPr lang="en-US" dirty="0"/>
              <a:t>2011-2025</a:t>
            </a:r>
          </a:p>
          <a:p>
            <a:pPr marL="285750" indent="-228600">
              <a:lnSpc>
                <a:spcPct val="110000"/>
              </a:lnSpc>
              <a:spcAft>
                <a:spcPts val="600"/>
              </a:spcAft>
              <a:buFont typeface="Arial" panose="020B0604020202020204" pitchFamily="34" charset="0"/>
              <a:buChar char="•"/>
            </a:pPr>
            <a:r>
              <a:rPr lang="en-US" dirty="0"/>
              <a:t>Conservation Tillage Study started in 2011</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CT = Full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MT = Less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ST = Least tillage</a:t>
            </a:r>
          </a:p>
          <a:p>
            <a:pPr marL="285750" indent="-228600">
              <a:lnSpc>
                <a:spcPct val="110000"/>
              </a:lnSpc>
              <a:spcAft>
                <a:spcPts val="600"/>
              </a:spcAft>
              <a:buFont typeface="Arial" panose="020B0604020202020204" pitchFamily="34" charset="0"/>
              <a:buChar char="•"/>
            </a:pPr>
            <a:r>
              <a:rPr lang="en-US" dirty="0"/>
              <a:t>Replicated treatment blocks (1 &amp; 2)</a:t>
            </a:r>
          </a:p>
          <a:p>
            <a:pPr marL="285750" indent="-228600">
              <a:lnSpc>
                <a:spcPct val="110000"/>
              </a:lnSpc>
              <a:spcAft>
                <a:spcPts val="600"/>
              </a:spcAft>
              <a:buFont typeface="Arial" panose="020B0604020202020204" pitchFamily="34" charset="0"/>
              <a:buChar char="•"/>
            </a:pPr>
            <a:r>
              <a:rPr lang="en-US" dirty="0"/>
              <a:t>Each plot is about 1 hectare with a 300m irrigation run length</a:t>
            </a:r>
          </a:p>
          <a:p>
            <a:pPr marL="285750" indent="-228600">
              <a:lnSpc>
                <a:spcPct val="110000"/>
              </a:lnSpc>
              <a:spcAft>
                <a:spcPts val="600"/>
              </a:spcAft>
              <a:buFont typeface="Arial" panose="020B0604020202020204" pitchFamily="34" charset="0"/>
              <a:buChar char="•"/>
            </a:pPr>
            <a:r>
              <a:rPr lang="en-US" dirty="0"/>
              <a:t>Surface irrigated with siphon tube or gated pipe for 7-10 hours at a time</a:t>
            </a:r>
          </a:p>
        </p:txBody>
      </p:sp>
    </p:spTree>
    <p:extLst>
      <p:ext uri="{BB962C8B-B14F-4D97-AF65-F5344CB8AC3E}">
        <p14:creationId xmlns:p14="http://schemas.microsoft.com/office/powerpoint/2010/main" val="328100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4A8FE-B57C-CF91-A237-F0975D6DD1CC}"/>
              </a:ext>
            </a:extLst>
          </p:cNvPr>
          <p:cNvSpPr>
            <a:spLocks noGrp="1"/>
          </p:cNvSpPr>
          <p:nvPr>
            <p:ph type="title"/>
          </p:nvPr>
        </p:nvSpPr>
        <p:spPr>
          <a:xfrm>
            <a:off x="612649" y="548638"/>
            <a:ext cx="3493008" cy="5788152"/>
          </a:xfrm>
        </p:spPr>
        <p:txBody>
          <a:bodyPr anchor="ctr">
            <a:normAutofit/>
          </a:bodyPr>
          <a:lstStyle/>
          <a:p>
            <a:r>
              <a:rPr lang="en-US" sz="4000"/>
              <a:t>Diving deeper: Investigating tillage impacts on water quality</a:t>
            </a:r>
          </a:p>
        </p:txBody>
      </p:sp>
      <p:graphicFrame>
        <p:nvGraphicFramePr>
          <p:cNvPr id="12" name="Content Placeholder 2">
            <a:extLst>
              <a:ext uri="{FF2B5EF4-FFF2-40B4-BE49-F238E27FC236}">
                <a16:creationId xmlns:a16="http://schemas.microsoft.com/office/drawing/2014/main" id="{A3814E8F-3943-09A6-184C-26273B47539C}"/>
              </a:ext>
            </a:extLst>
          </p:cNvPr>
          <p:cNvGraphicFramePr>
            <a:graphicFrameLocks noGrp="1"/>
          </p:cNvGraphicFramePr>
          <p:nvPr>
            <p:ph idx="1"/>
            <p:extLst>
              <p:ext uri="{D42A27DB-BD31-4B8C-83A1-F6EECF244321}">
                <p14:modId xmlns:p14="http://schemas.microsoft.com/office/powerpoint/2010/main" val="373814019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86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92590-6C43-1DED-23AE-A88B2EA9C0BE}"/>
              </a:ext>
            </a:extLst>
          </p:cNvPr>
          <p:cNvSpPr>
            <a:spLocks noGrp="1"/>
          </p:cNvSpPr>
          <p:nvPr>
            <p:ph type="title"/>
          </p:nvPr>
        </p:nvSpPr>
        <p:spPr>
          <a:xfrm>
            <a:off x="612648" y="600074"/>
            <a:ext cx="6035040" cy="1529932"/>
          </a:xfrm>
        </p:spPr>
        <p:txBody>
          <a:bodyPr anchor="b">
            <a:normAutofit/>
          </a:bodyPr>
          <a:lstStyle/>
          <a:p>
            <a:r>
              <a:rPr lang="en-US" dirty="0"/>
              <a:t>Proposed Research Objectives*</a:t>
            </a:r>
          </a:p>
        </p:txBody>
      </p:sp>
      <p:sp>
        <p:nvSpPr>
          <p:cNvPr id="3" name="Content Placeholder 2">
            <a:extLst>
              <a:ext uri="{FF2B5EF4-FFF2-40B4-BE49-F238E27FC236}">
                <a16:creationId xmlns:a16="http://schemas.microsoft.com/office/drawing/2014/main" id="{A03500A8-DBE0-7145-8743-11EAB6A5DAD5}"/>
              </a:ext>
            </a:extLst>
          </p:cNvPr>
          <p:cNvSpPr>
            <a:spLocks noGrp="1"/>
          </p:cNvSpPr>
          <p:nvPr>
            <p:ph idx="1"/>
          </p:nvPr>
        </p:nvSpPr>
        <p:spPr>
          <a:xfrm>
            <a:off x="612647" y="2212848"/>
            <a:ext cx="6035041" cy="4096512"/>
          </a:xfrm>
        </p:spPr>
        <p:txBody>
          <a:bodyPr>
            <a:normAutofit/>
          </a:bodyPr>
          <a:lstStyle/>
          <a:p>
            <a:pPr marL="0" indent="0">
              <a:lnSpc>
                <a:spcPct val="110000"/>
              </a:lnSpc>
              <a:buNone/>
            </a:pPr>
            <a:r>
              <a:rPr lang="en-US" sz="1300" b="1" dirty="0"/>
              <a:t>Characterize treatment differences in water-quality loads through time</a:t>
            </a:r>
          </a:p>
          <a:p>
            <a:pPr lvl="1">
              <a:lnSpc>
                <a:spcPct val="110000"/>
              </a:lnSpc>
            </a:pPr>
            <a:r>
              <a:rPr lang="en-US" sz="1300" dirty="0"/>
              <a:t>Use the long-term edge-of-field dataset to estimate how sediment and nutrient loads differed among conventional, strip, and minimum tillage, accounting for year-to-year variability and uncertainty in flow and concentration.</a:t>
            </a:r>
          </a:p>
          <a:p>
            <a:pPr marL="0" indent="0">
              <a:lnSpc>
                <a:spcPct val="110000"/>
              </a:lnSpc>
              <a:buNone/>
            </a:pPr>
            <a:r>
              <a:rPr lang="en-US" sz="1300" b="1" dirty="0"/>
              <a:t>Estimate the causal effect of tillage on individual analytes</a:t>
            </a:r>
          </a:p>
          <a:p>
            <a:pPr lvl="1">
              <a:lnSpc>
                <a:spcPct val="110000"/>
              </a:lnSpc>
            </a:pPr>
            <a:r>
              <a:rPr lang="en-US" sz="1300" dirty="0"/>
              <a:t>Apply hierarchical Bayesian models to isolate the effect of tillage on concentrations and loads for each analyte, separating true treatment signals from measurement error, missing data, and shared temporal structure across analytes.</a:t>
            </a:r>
          </a:p>
          <a:p>
            <a:pPr marL="0" indent="0">
              <a:lnSpc>
                <a:spcPct val="110000"/>
              </a:lnSpc>
              <a:buNone/>
            </a:pPr>
            <a:r>
              <a:rPr lang="en-US" sz="1300" b="1" dirty="0"/>
              <a:t>Identify whether tillage influences persist across years</a:t>
            </a:r>
          </a:p>
          <a:p>
            <a:pPr lvl="1">
              <a:lnSpc>
                <a:spcPct val="110000"/>
              </a:lnSpc>
            </a:pPr>
            <a:r>
              <a:rPr lang="en-US" sz="1300" dirty="0"/>
              <a:t>Leverage the multi-year record and the multi-output Gaussian process to determine whether tillage effects are short-lived or temporally persistent, evaluating the degree to which past disturbance continues to shape present-year water-quality outcomes.</a:t>
            </a:r>
          </a:p>
        </p:txBody>
      </p:sp>
      <p:pic>
        <p:nvPicPr>
          <p:cNvPr id="6" name="Picture 5">
            <a:extLst>
              <a:ext uri="{FF2B5EF4-FFF2-40B4-BE49-F238E27FC236}">
                <a16:creationId xmlns:a16="http://schemas.microsoft.com/office/drawing/2014/main" id="{15DF7623-7C6F-F14B-349F-625BA20EB407}"/>
              </a:ext>
            </a:extLst>
          </p:cNvPr>
          <p:cNvPicPr>
            <a:picLocks noChangeAspect="1"/>
          </p:cNvPicPr>
          <p:nvPr/>
        </p:nvPicPr>
        <p:blipFill>
          <a:blip r:embed="rId2"/>
          <a:srcRect l="30466" r="16534"/>
          <a:stretch>
            <a:fillRect/>
          </a:stretch>
        </p:blipFill>
        <p:spPr>
          <a:xfrm>
            <a:off x="7345680" y="10"/>
            <a:ext cx="4846320" cy="6857990"/>
          </a:xfrm>
          <a:prstGeom prst="rect">
            <a:avLst/>
          </a:prstGeom>
        </p:spPr>
      </p:pic>
      <p:sp>
        <p:nvSpPr>
          <p:cNvPr id="7" name="TextBox 6">
            <a:extLst>
              <a:ext uri="{FF2B5EF4-FFF2-40B4-BE49-F238E27FC236}">
                <a16:creationId xmlns:a16="http://schemas.microsoft.com/office/drawing/2014/main" id="{5AFC2E74-7BDE-37B8-5338-463C09F50F06}"/>
              </a:ext>
            </a:extLst>
          </p:cNvPr>
          <p:cNvSpPr txBox="1"/>
          <p:nvPr/>
        </p:nvSpPr>
        <p:spPr>
          <a:xfrm>
            <a:off x="830094" y="6264411"/>
            <a:ext cx="5441004" cy="430887"/>
          </a:xfrm>
          <a:prstGeom prst="rect">
            <a:avLst/>
          </a:prstGeom>
          <a:noFill/>
        </p:spPr>
        <p:txBody>
          <a:bodyPr wrap="square" rtlCol="0">
            <a:spAutoFit/>
          </a:bodyPr>
          <a:lstStyle/>
          <a:p>
            <a:pPr algn="ctr"/>
            <a:r>
              <a:rPr lang="en-US" sz="1100" i="1" dirty="0"/>
              <a:t>*These objectives reflect ongoing analyses conducted as part of my Ph. D. research and will contribute directly to my dissertation.</a:t>
            </a:r>
          </a:p>
        </p:txBody>
      </p:sp>
    </p:spTree>
    <p:extLst>
      <p:ext uri="{BB962C8B-B14F-4D97-AF65-F5344CB8AC3E}">
        <p14:creationId xmlns:p14="http://schemas.microsoft.com/office/powerpoint/2010/main" val="319148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D21AA-2EDF-A722-AE03-9338C9B5689F}"/>
              </a:ext>
            </a:extLst>
          </p:cNvPr>
          <p:cNvSpPr>
            <a:spLocks noGrp="1"/>
          </p:cNvSpPr>
          <p:nvPr>
            <p:ph type="title"/>
          </p:nvPr>
        </p:nvSpPr>
        <p:spPr>
          <a:xfrm>
            <a:off x="7012693" y="603501"/>
            <a:ext cx="4695752" cy="1527049"/>
          </a:xfrm>
        </p:spPr>
        <p:txBody>
          <a:bodyPr anchor="b">
            <a:normAutofit/>
          </a:bodyPr>
          <a:lstStyle/>
          <a:p>
            <a:r>
              <a:rPr lang="en-US" dirty="0"/>
              <a:t>Problem: Tillage varies in reality</a:t>
            </a:r>
          </a:p>
        </p:txBody>
      </p:sp>
      <p:pic>
        <p:nvPicPr>
          <p:cNvPr id="7" name="Picture 6" descr="A tractor in a field&#10;&#10;AI-generated content may be incorrect.">
            <a:extLst>
              <a:ext uri="{FF2B5EF4-FFF2-40B4-BE49-F238E27FC236}">
                <a16:creationId xmlns:a16="http://schemas.microsoft.com/office/drawing/2014/main" id="{CB6320C1-F712-DB0A-BC60-CFB2B2349845}"/>
              </a:ext>
            </a:extLst>
          </p:cNvPr>
          <p:cNvPicPr>
            <a:picLocks noChangeAspect="1"/>
          </p:cNvPicPr>
          <p:nvPr/>
        </p:nvPicPr>
        <p:blipFill>
          <a:blip r:embed="rId2">
            <a:extLst>
              <a:ext uri="{28A0092B-C50C-407E-A947-70E740481C1C}">
                <a14:useLocalDpi xmlns:a14="http://schemas.microsoft.com/office/drawing/2010/main" val="0"/>
              </a:ext>
            </a:extLst>
          </a:blip>
          <a:srcRect l="22833" r="24892"/>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F2917641-3D48-0F14-2C7F-4B9E6801167E}"/>
              </a:ext>
            </a:extLst>
          </p:cNvPr>
          <p:cNvSpPr>
            <a:spLocks noGrp="1"/>
          </p:cNvSpPr>
          <p:nvPr>
            <p:ph idx="1"/>
          </p:nvPr>
        </p:nvSpPr>
        <p:spPr>
          <a:xfrm>
            <a:off x="7012693" y="2212846"/>
            <a:ext cx="4695752" cy="4096514"/>
          </a:xfrm>
        </p:spPr>
        <p:txBody>
          <a:bodyPr>
            <a:normAutofit/>
          </a:bodyPr>
          <a:lstStyle/>
          <a:p>
            <a:pPr>
              <a:lnSpc>
                <a:spcPct val="110000"/>
              </a:lnSpc>
            </a:pPr>
            <a:r>
              <a:rPr lang="en-US" sz="1500" dirty="0"/>
              <a:t>Tillage treatments had fairly standard procedures</a:t>
            </a:r>
          </a:p>
          <a:p>
            <a:pPr lvl="1">
              <a:lnSpc>
                <a:spcPct val="110000"/>
              </a:lnSpc>
            </a:pPr>
            <a:r>
              <a:rPr lang="en-US" sz="1500" dirty="0"/>
              <a:t>MT = Vertical Tillage + liquid N + banded P</a:t>
            </a:r>
          </a:p>
          <a:p>
            <a:pPr lvl="1">
              <a:lnSpc>
                <a:spcPct val="110000"/>
              </a:lnSpc>
            </a:pPr>
            <a:r>
              <a:rPr lang="en-US" sz="1500" dirty="0"/>
              <a:t>ST = Strip Tillage + liquid N + banded P</a:t>
            </a:r>
          </a:p>
          <a:p>
            <a:pPr lvl="1">
              <a:lnSpc>
                <a:spcPct val="110000"/>
              </a:lnSpc>
            </a:pPr>
            <a:r>
              <a:rPr lang="en-US" sz="1500" dirty="0"/>
              <a:t>CT = Moldboard Plow + broadcast N and P</a:t>
            </a:r>
          </a:p>
          <a:p>
            <a:pPr>
              <a:lnSpc>
                <a:spcPct val="110000"/>
              </a:lnSpc>
            </a:pPr>
            <a:r>
              <a:rPr lang="en-US" sz="1500" dirty="0"/>
              <a:t>However, some years merit change due to practical considerations</a:t>
            </a:r>
          </a:p>
          <a:p>
            <a:pPr lvl="1">
              <a:lnSpc>
                <a:spcPct val="110000"/>
              </a:lnSpc>
            </a:pPr>
            <a:r>
              <a:rPr lang="en-US" sz="1500" dirty="0"/>
              <a:t>E.g., VT whole field to prep for wheat planting the day following corn harvest in 2023</a:t>
            </a:r>
          </a:p>
        </p:txBody>
      </p:sp>
    </p:spTree>
    <p:extLst>
      <p:ext uri="{BB962C8B-B14F-4D97-AF65-F5344CB8AC3E}">
        <p14:creationId xmlns:p14="http://schemas.microsoft.com/office/powerpoint/2010/main" val="24496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2FAD7-9B5C-8BAB-61AE-94169C93979A}"/>
              </a:ext>
            </a:extLst>
          </p:cNvPr>
          <p:cNvSpPr>
            <a:spLocks noGrp="1"/>
          </p:cNvSpPr>
          <p:nvPr>
            <p:ph type="title"/>
          </p:nvPr>
        </p:nvSpPr>
        <p:spPr>
          <a:xfrm>
            <a:off x="614679" y="548640"/>
            <a:ext cx="4779572" cy="2067705"/>
          </a:xfrm>
        </p:spPr>
        <p:txBody>
          <a:bodyPr anchor="t">
            <a:normAutofit/>
          </a:bodyPr>
          <a:lstStyle/>
          <a:p>
            <a:r>
              <a:rPr lang="en-US" dirty="0"/>
              <a:t>STIR Me Up Before You Go-Go</a:t>
            </a:r>
          </a:p>
        </p:txBody>
      </p:sp>
      <p:sp>
        <p:nvSpPr>
          <p:cNvPr id="3" name="Content Placeholder 2">
            <a:extLst>
              <a:ext uri="{FF2B5EF4-FFF2-40B4-BE49-F238E27FC236}">
                <a16:creationId xmlns:a16="http://schemas.microsoft.com/office/drawing/2014/main" id="{CF1BD776-B9F7-0027-90D8-42528341683F}"/>
              </a:ext>
            </a:extLst>
          </p:cNvPr>
          <p:cNvSpPr>
            <a:spLocks noGrp="1"/>
          </p:cNvSpPr>
          <p:nvPr>
            <p:ph idx="1"/>
          </p:nvPr>
        </p:nvSpPr>
        <p:spPr>
          <a:xfrm>
            <a:off x="6030551" y="548638"/>
            <a:ext cx="5546770" cy="5760721"/>
          </a:xfrm>
        </p:spPr>
        <p:txBody>
          <a:bodyPr anchor="t">
            <a:normAutofit/>
          </a:bodyPr>
          <a:lstStyle/>
          <a:p>
            <a:r>
              <a:rPr lang="en-US" sz="1800" dirty="0"/>
              <a:t>Soil Tillage Intensity Rating (STIR)</a:t>
            </a:r>
          </a:p>
          <a:p>
            <a:r>
              <a:rPr lang="en-US" sz="1800" dirty="0"/>
              <a:t>Continuous value that quantifies the overall physical disturbance to the soil caused by a tillage operation</a:t>
            </a:r>
          </a:p>
          <a:p>
            <a:r>
              <a:rPr lang="en-US" sz="1800" dirty="0"/>
              <a:t>STIR is used in multiple mechanistic models for soil physical impacts (e.g., RUSLE2)</a:t>
            </a:r>
          </a:p>
          <a:p>
            <a:r>
              <a:rPr lang="en-US" sz="1800" dirty="0"/>
              <a:t>For Kerbel: allows us to account for varying tillage in years where CT/MT/ST treatments were not consistent</a:t>
            </a:r>
          </a:p>
        </p:txBody>
      </p:sp>
      <p:graphicFrame>
        <p:nvGraphicFramePr>
          <p:cNvPr id="6" name="Table 5">
            <a:extLst>
              <a:ext uri="{FF2B5EF4-FFF2-40B4-BE49-F238E27FC236}">
                <a16:creationId xmlns:a16="http://schemas.microsoft.com/office/drawing/2014/main" id="{BEE32572-5122-D651-50DD-3A9A968AE514}"/>
              </a:ext>
            </a:extLst>
          </p:cNvPr>
          <p:cNvGraphicFramePr>
            <a:graphicFrameLocks noGrp="1"/>
          </p:cNvGraphicFramePr>
          <p:nvPr>
            <p:extLst>
              <p:ext uri="{D42A27DB-BD31-4B8C-83A1-F6EECF244321}">
                <p14:modId xmlns:p14="http://schemas.microsoft.com/office/powerpoint/2010/main" val="3017824119"/>
              </p:ext>
            </p:extLst>
          </p:nvPr>
        </p:nvGraphicFramePr>
        <p:xfrm>
          <a:off x="742116" y="2198451"/>
          <a:ext cx="4673756" cy="3649094"/>
        </p:xfrm>
        <a:graphic>
          <a:graphicData uri="http://schemas.openxmlformats.org/drawingml/2006/table">
            <a:tbl>
              <a:tblPr firstRow="1" bandRow="1">
                <a:tableStyleId>{21E4AEA4-8DFA-4A89-87EB-49C32662AFE0}</a:tableStyleId>
              </a:tblPr>
              <a:tblGrid>
                <a:gridCol w="1169363">
                  <a:extLst>
                    <a:ext uri="{9D8B030D-6E8A-4147-A177-3AD203B41FA5}">
                      <a16:colId xmlns:a16="http://schemas.microsoft.com/office/drawing/2014/main" val="3952519401"/>
                    </a:ext>
                  </a:extLst>
                </a:gridCol>
                <a:gridCol w="1234061">
                  <a:extLst>
                    <a:ext uri="{9D8B030D-6E8A-4147-A177-3AD203B41FA5}">
                      <a16:colId xmlns:a16="http://schemas.microsoft.com/office/drawing/2014/main" val="495120353"/>
                    </a:ext>
                  </a:extLst>
                </a:gridCol>
                <a:gridCol w="1051983">
                  <a:extLst>
                    <a:ext uri="{9D8B030D-6E8A-4147-A177-3AD203B41FA5}">
                      <a16:colId xmlns:a16="http://schemas.microsoft.com/office/drawing/2014/main" val="4104865100"/>
                    </a:ext>
                  </a:extLst>
                </a:gridCol>
                <a:gridCol w="1218349">
                  <a:extLst>
                    <a:ext uri="{9D8B030D-6E8A-4147-A177-3AD203B41FA5}">
                      <a16:colId xmlns:a16="http://schemas.microsoft.com/office/drawing/2014/main" val="2847092659"/>
                    </a:ext>
                  </a:extLst>
                </a:gridCol>
              </a:tblGrid>
              <a:tr h="358248">
                <a:tc>
                  <a:txBody>
                    <a:bodyPr/>
                    <a:lstStyle/>
                    <a:p>
                      <a:pPr algn="l">
                        <a:buNone/>
                      </a:pPr>
                      <a:r>
                        <a:rPr lang="en-US" sz="700" b="1" cap="all" spc="60">
                          <a:solidFill>
                            <a:schemeClr val="tx1"/>
                          </a:solidFill>
                          <a:effectLst/>
                        </a:rPr>
                        <a:t>Term</a:t>
                      </a:r>
                    </a:p>
                  </a:txBody>
                  <a:tcPr marL="79855" marR="79855" marT="79855" marB="79855" anchor="ctr"/>
                </a:tc>
                <a:tc>
                  <a:txBody>
                    <a:bodyPr/>
                    <a:lstStyle/>
                    <a:p>
                      <a:pPr algn="l">
                        <a:buNone/>
                      </a:pPr>
                      <a:r>
                        <a:rPr lang="en-US" sz="700" b="1" cap="all" spc="60">
                          <a:solidFill>
                            <a:schemeClr val="tx1"/>
                          </a:solidFill>
                          <a:effectLst/>
                        </a:rPr>
                        <a:t>Description</a:t>
                      </a:r>
                    </a:p>
                  </a:txBody>
                  <a:tcPr marL="79855" marR="79855" marT="79855" marB="79855" anchor="ctr"/>
                </a:tc>
                <a:tc>
                  <a:txBody>
                    <a:bodyPr/>
                    <a:lstStyle/>
                    <a:p>
                      <a:pPr algn="l">
                        <a:buNone/>
                      </a:pPr>
                      <a:r>
                        <a:rPr lang="en-US" sz="700" b="1" cap="all" spc="60">
                          <a:solidFill>
                            <a:schemeClr val="tx1"/>
                          </a:solidFill>
                          <a:effectLst/>
                        </a:rPr>
                        <a:t>Conversion</a:t>
                      </a:r>
                    </a:p>
                  </a:txBody>
                  <a:tcPr marL="79855" marR="79855" marT="79855" marB="79855" anchor="ctr"/>
                </a:tc>
                <a:tc>
                  <a:txBody>
                    <a:bodyPr/>
                    <a:lstStyle/>
                    <a:p>
                      <a:pPr algn="l">
                        <a:buNone/>
                      </a:pPr>
                      <a:r>
                        <a:rPr lang="en-US" sz="700" b="1" cap="all" spc="60">
                          <a:solidFill>
                            <a:schemeClr val="tx1"/>
                          </a:solidFill>
                          <a:effectLst/>
                        </a:rPr>
                        <a:t>Notes</a:t>
                      </a:r>
                    </a:p>
                  </a:txBody>
                  <a:tcPr marL="79855" marR="79855" marT="79855" marB="79855" anchor="ctr"/>
                </a:tc>
                <a:extLst>
                  <a:ext uri="{0D108BD9-81ED-4DB2-BD59-A6C34878D82A}">
                    <a16:rowId xmlns:a16="http://schemas.microsoft.com/office/drawing/2014/main" val="781939154"/>
                  </a:ext>
                </a:extLst>
              </a:tr>
              <a:tr h="481257">
                <a:tc>
                  <a:txBody>
                    <a:bodyPr/>
                    <a:lstStyle/>
                    <a:p>
                      <a:pPr>
                        <a:buNone/>
                      </a:pPr>
                      <a:r>
                        <a:rPr lang="en-US" sz="900" b="1" cap="none" spc="0">
                          <a:solidFill>
                            <a:schemeClr val="tx1"/>
                          </a:solidFill>
                          <a:effectLst/>
                        </a:rPr>
                        <a:t>Speed [km/h]</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implement speed</a:t>
                      </a:r>
                    </a:p>
                  </a:txBody>
                  <a:tcPr marL="55455" marR="55455" marT="27728" marB="53237" anchor="ctr"/>
                </a:tc>
                <a:tc>
                  <a:txBody>
                    <a:bodyPr/>
                    <a:lstStyle/>
                    <a:p>
                      <a:pPr>
                        <a:buNone/>
                      </a:pPr>
                      <a:r>
                        <a:rPr lang="en-US" sz="900" cap="none" spc="0">
                          <a:solidFill>
                            <a:schemeClr val="tx1"/>
                          </a:solidFill>
                          <a:effectLst/>
                        </a:rPr>
                        <a:t>÷ 1.609 → mph</a:t>
                      </a:r>
                    </a:p>
                  </a:txBody>
                  <a:tcPr marL="55455" marR="55455" marT="27728" marB="53237" anchor="ctr"/>
                </a:tc>
                <a:tc>
                  <a:txBody>
                    <a:bodyPr/>
                    <a:lstStyle/>
                    <a:p>
                      <a:pPr>
                        <a:buNone/>
                      </a:pPr>
                      <a:r>
                        <a:rPr lang="en-US" sz="900" cap="none" spc="0">
                          <a:solidFill>
                            <a:schemeClr val="tx1"/>
                          </a:solidFill>
                          <a:effectLst/>
                        </a:rPr>
                        <a:t>Converts from km/h to miles per hour</a:t>
                      </a:r>
                    </a:p>
                  </a:txBody>
                  <a:tcPr marL="55455" marR="55455" marT="27728" marB="53237" anchor="ctr"/>
                </a:tc>
                <a:extLst>
                  <a:ext uri="{0D108BD9-81ED-4DB2-BD59-A6C34878D82A}">
                    <a16:rowId xmlns:a16="http://schemas.microsoft.com/office/drawing/2014/main" val="1232080559"/>
                  </a:ext>
                </a:extLst>
              </a:tr>
              <a:tr h="1011994">
                <a:tc>
                  <a:txBody>
                    <a:bodyPr/>
                    <a:lstStyle/>
                    <a:p>
                      <a:pPr>
                        <a:buNone/>
                      </a:pPr>
                      <a:r>
                        <a:rPr lang="en-US" sz="900" b="1" cap="none" spc="0">
                          <a:solidFill>
                            <a:schemeClr val="tx1"/>
                          </a:solidFill>
                          <a:effectLst/>
                        </a:rPr>
                        <a:t>TTM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Tillage Type Modifier [0–1]</a:t>
                      </a:r>
                    </a:p>
                  </a:txBody>
                  <a:tcPr marL="55455" marR="55455" marT="27728" marB="53237" anchor="ctr"/>
                </a:tc>
                <a:tc>
                  <a:txBody>
                    <a:bodyPr/>
                    <a:lstStyle/>
                    <a:p>
                      <a:pPr>
                        <a:buNone/>
                      </a:pPr>
                      <a:r>
                        <a:rPr lang="en-US" sz="900" cap="none" spc="0" dirty="0">
                          <a:solidFill>
                            <a:schemeClr val="tx1"/>
                          </a:solidFill>
                          <a:effectLst/>
                        </a:rPr>
                        <a:t>none</a:t>
                      </a:r>
                    </a:p>
                  </a:txBody>
                  <a:tcPr marL="55455" marR="55455" marT="27728" marB="53237" anchor="ctr"/>
                </a:tc>
                <a:tc>
                  <a:txBody>
                    <a:bodyPr/>
                    <a:lstStyle/>
                    <a:p>
                      <a:pPr>
                        <a:buNone/>
                      </a:pPr>
                      <a:r>
                        <a:rPr lang="en-US" sz="900" cap="none" spc="0">
                          <a:solidFill>
                            <a:schemeClr val="tx1"/>
                          </a:solidFill>
                          <a:effectLst/>
                        </a:rPr>
                        <a:t>Represents the aggressiveness of the implement (0 = no till, 1 = full inversion)</a:t>
                      </a:r>
                    </a:p>
                  </a:txBody>
                  <a:tcPr marL="55455" marR="55455" marT="27728" marB="53237" anchor="ctr"/>
                </a:tc>
                <a:extLst>
                  <a:ext uri="{0D108BD9-81ED-4DB2-BD59-A6C34878D82A}">
                    <a16:rowId xmlns:a16="http://schemas.microsoft.com/office/drawing/2014/main" val="546614793"/>
                  </a:ext>
                </a:extLst>
              </a:tr>
              <a:tr h="658169">
                <a:tc>
                  <a:txBody>
                    <a:bodyPr/>
                    <a:lstStyle/>
                    <a:p>
                      <a:pPr>
                        <a:buNone/>
                      </a:pPr>
                      <a:r>
                        <a:rPr lang="en-US" sz="900" b="1" cap="none" spc="0">
                          <a:solidFill>
                            <a:schemeClr val="tx1"/>
                          </a:solidFill>
                          <a:effectLst/>
                        </a:rPr>
                        <a:t>Depth [cm]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operating depth</a:t>
                      </a:r>
                    </a:p>
                  </a:txBody>
                  <a:tcPr marL="55455" marR="55455" marT="27728" marB="53237" anchor="ctr"/>
                </a:tc>
                <a:tc>
                  <a:txBody>
                    <a:bodyPr/>
                    <a:lstStyle/>
                    <a:p>
                      <a:pPr>
                        <a:buNone/>
                      </a:pPr>
                      <a:r>
                        <a:rPr lang="en-US" sz="900" cap="none" spc="0">
                          <a:solidFill>
                            <a:schemeClr val="tx1"/>
                          </a:solidFill>
                          <a:effectLst/>
                        </a:rPr>
                        <a:t>÷ 2.54 → inches</a:t>
                      </a:r>
                    </a:p>
                  </a:txBody>
                  <a:tcPr marL="55455" marR="55455" marT="27728" marB="53237" anchor="ctr"/>
                </a:tc>
                <a:tc>
                  <a:txBody>
                    <a:bodyPr/>
                    <a:lstStyle/>
                    <a:p>
                      <a:pPr>
                        <a:buNone/>
                      </a:pPr>
                      <a:r>
                        <a:rPr lang="en-US" sz="900" cap="none" spc="0">
                          <a:solidFill>
                            <a:schemeClr val="tx1"/>
                          </a:solidFill>
                          <a:effectLst/>
                        </a:rPr>
                        <a:t>Converts from centimeters to inches</a:t>
                      </a:r>
                    </a:p>
                  </a:txBody>
                  <a:tcPr marL="55455" marR="55455" marT="27728" marB="53237" anchor="ctr"/>
                </a:tc>
                <a:extLst>
                  <a:ext uri="{0D108BD9-81ED-4DB2-BD59-A6C34878D82A}">
                    <a16:rowId xmlns:a16="http://schemas.microsoft.com/office/drawing/2014/main" val="3960851040"/>
                  </a:ext>
                </a:extLst>
              </a:tr>
              <a:tr h="658169">
                <a:tc>
                  <a:txBody>
                    <a:bodyPr/>
                    <a:lstStyle/>
                    <a:p>
                      <a:pPr>
                        <a:buNone/>
                      </a:pPr>
                      <a:r>
                        <a:rPr lang="en-US" sz="900" b="1" cap="none" spc="0">
                          <a:solidFill>
                            <a:schemeClr val="tx1"/>
                          </a:solidFill>
                          <a:effectLst/>
                        </a:rPr>
                        <a:t>Surf_Disturbance [%]</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Percent of soil surface disturbed</a:t>
                      </a:r>
                    </a:p>
                  </a:txBody>
                  <a:tcPr marL="55455" marR="55455" marT="27728" marB="53237" anchor="ctr"/>
                </a:tc>
                <a:tc>
                  <a:txBody>
                    <a:bodyPr/>
                    <a:lstStyle/>
                    <a:p>
                      <a:pPr>
                        <a:buNone/>
                      </a:pPr>
                      <a:r>
                        <a:rPr lang="en-US" sz="900" cap="none" spc="0">
                          <a:solidFill>
                            <a:schemeClr val="tx1"/>
                          </a:solidFill>
                          <a:effectLst/>
                        </a:rPr>
                        <a:t>÷ 100 → fraction</a:t>
                      </a:r>
                    </a:p>
                  </a:txBody>
                  <a:tcPr marL="55455" marR="55455" marT="27728" marB="53237" anchor="ctr"/>
                </a:tc>
                <a:tc>
                  <a:txBody>
                    <a:bodyPr/>
                    <a:lstStyle/>
                    <a:p>
                      <a:pPr>
                        <a:buNone/>
                      </a:pPr>
                      <a:r>
                        <a:rPr lang="en-US" sz="900" cap="none" spc="0">
                          <a:solidFill>
                            <a:schemeClr val="tx1"/>
                          </a:solidFill>
                          <a:effectLst/>
                        </a:rPr>
                        <a:t>Captures the area of soil affected by the implement</a:t>
                      </a:r>
                    </a:p>
                  </a:txBody>
                  <a:tcPr marL="55455" marR="55455" marT="27728" marB="53237" anchor="ctr"/>
                </a:tc>
                <a:extLst>
                  <a:ext uri="{0D108BD9-81ED-4DB2-BD59-A6C34878D82A}">
                    <a16:rowId xmlns:a16="http://schemas.microsoft.com/office/drawing/2014/main" val="3946481873"/>
                  </a:ext>
                </a:extLst>
              </a:tr>
              <a:tr h="481257">
                <a:tc>
                  <a:txBody>
                    <a:bodyPr/>
                    <a:lstStyle/>
                    <a:p>
                      <a:pPr>
                        <a:buNone/>
                      </a:pPr>
                      <a:r>
                        <a:rPr lang="en-US" sz="900" b="1" cap="none" spc="0">
                          <a:solidFill>
                            <a:schemeClr val="tx1"/>
                          </a:solidFill>
                          <a:effectLst/>
                        </a:rPr>
                        <a:t>STIR</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Soil Tillage Intensity Rating</a:t>
                      </a:r>
                    </a:p>
                  </a:txBody>
                  <a:tcPr marL="55455" marR="55455" marT="27728" marB="53237" anchor="ctr"/>
                </a:tc>
                <a:tc>
                  <a:txBody>
                    <a:bodyPr/>
                    <a:lstStyle/>
                    <a:p>
                      <a:pPr>
                        <a:buNone/>
                      </a:pPr>
                      <a:r>
                        <a:rPr lang="en-US" sz="900" cap="none" spc="0">
                          <a:solidFill>
                            <a:schemeClr val="tx1"/>
                          </a:solidFill>
                          <a:effectLst/>
                        </a:rPr>
                        <a:t>—</a:t>
                      </a:r>
                    </a:p>
                  </a:txBody>
                  <a:tcPr marL="55455" marR="55455" marT="27728" marB="53237" anchor="ctr"/>
                </a:tc>
                <a:tc>
                  <a:txBody>
                    <a:bodyPr/>
                    <a:lstStyle/>
                    <a:p>
                      <a:pPr>
                        <a:buNone/>
                      </a:pPr>
                      <a:r>
                        <a:rPr lang="en-US" sz="900" cap="none" spc="0" dirty="0">
                          <a:solidFill>
                            <a:schemeClr val="tx1"/>
                          </a:solidFill>
                          <a:effectLst/>
                        </a:rPr>
                        <a:t>Dimensionless intensity index</a:t>
                      </a:r>
                    </a:p>
                  </a:txBody>
                  <a:tcPr marL="55455" marR="55455" marT="27728" marB="53237" anchor="ctr"/>
                </a:tc>
                <a:extLst>
                  <a:ext uri="{0D108BD9-81ED-4DB2-BD59-A6C34878D82A}">
                    <a16:rowId xmlns:a16="http://schemas.microsoft.com/office/drawing/2014/main" val="254645234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C7ECEF-BF41-E443-9AA7-9AE00FED477A}"/>
                  </a:ext>
                </a:extLst>
              </p:cNvPr>
              <p:cNvSpPr txBox="1"/>
              <p:nvPr/>
            </p:nvSpPr>
            <p:spPr>
              <a:xfrm>
                <a:off x="6157988" y="4270833"/>
                <a:ext cx="4930387" cy="2224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smtClean="0">
                                  <a:latin typeface="Cambria Math" panose="02040503050406030204" pitchFamily="18" charset="0"/>
                                </a:rPr>
                                <m:t>𝑆𝑢𝑟𝑓𝐷𝑖𝑠𝑡𝑢𝑟𝑏𝑎𝑛𝑐𝑒</m:t>
                              </m:r>
                            </m:num>
                            <m:den>
                              <m:r>
                                <a:rPr lang="en-US" sz="1600" i="1" smtClean="0">
                                  <a:latin typeface="Cambria Math" panose="02040503050406030204" pitchFamily="18" charset="0"/>
                                </a:rPr>
                                <m:t>100</m:t>
                              </m:r>
                            </m:den>
                          </m:f>
                        </m:e>
                      </m:d>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a:latin typeface="Cambria Math" panose="02040503050406030204" pitchFamily="18" charset="0"/>
                                </a:rPr>
                                <m:t>𝐷𝑒𝑝𝑡</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rPr>
                                        <m:t>𝑐𝑚</m:t>
                                      </m:r>
                                    </m:e>
                                  </m:d>
                                </m:sub>
                              </m:sSub>
                            </m:num>
                            <m:den>
                              <m:r>
                                <a:rPr lang="en-US" sz="1600" i="1" smtClean="0">
                                  <a:latin typeface="Cambria Math" panose="02040503050406030204" pitchFamily="18" charset="0"/>
                                </a:rPr>
                                <m:t>2.54</m:t>
                              </m:r>
                            </m:den>
                          </m:f>
                        </m:e>
                      </m:d>
                      <m:r>
                        <a:rPr lang="en-US" sz="1600" i="1">
                          <a:latin typeface="Cambria Math" panose="02040503050406030204" pitchFamily="18" charset="0"/>
                        </a:rPr>
                        <m:t>       ∗ (3.25 ∗ </m:t>
                      </m:r>
                      <m:r>
                        <a:rPr lang="en-US" sz="1600" i="1">
                          <a:latin typeface="Cambria Math" panose="02040503050406030204" pitchFamily="18" charset="0"/>
                        </a:rPr>
                        <m:t>𝑇𝑇𝑀</m:t>
                      </m:r>
                      <m:r>
                        <a:rPr lang="en-US" sz="1600" i="1">
                          <a:latin typeface="Cambria Math" panose="02040503050406030204" pitchFamily="18" charset="0"/>
                        </a:rPr>
                        <m:t>)</m:t>
                      </m:r>
                      <m:r>
                        <a:rPr lang="en-US" sz="1600" i="1" smtClean="0">
                          <a:latin typeface="Cambria Math" panose="02040503050406030204" pitchFamily="18" charset="0"/>
                        </a:rPr>
                        <m:t>𝑆𝑇𝐼𝑅</m:t>
                      </m:r>
                      <m:r>
                        <a:rPr lang="en-US" sz="1600" i="1" smtClean="0">
                          <a:latin typeface="Cambria Math" panose="02040503050406030204" pitchFamily="18" charset="0"/>
                        </a:rPr>
                        <m:t> = </m:t>
                      </m:r>
                      <m:d>
                        <m:dPr>
                          <m:ctrlPr>
                            <a:rPr lang="en-US" sz="1600" i="1">
                              <a:latin typeface="Cambria Math" panose="02040503050406030204" pitchFamily="18" charset="0"/>
                            </a:rPr>
                          </m:ctrlPr>
                        </m:dPr>
                        <m:e>
                          <m:r>
                            <a:rPr lang="en-US" sz="1600" i="1">
                              <a:latin typeface="Cambria Math" panose="02040503050406030204" pitchFamily="18" charset="0"/>
                            </a:rPr>
                            <m:t>0.5 ∗</m:t>
                          </m:r>
                          <m:f>
                            <m:fPr>
                              <m:ctrlPr>
                                <a:rPr lang="en-US" sz="1600" i="1">
                                  <a:latin typeface="Cambria Math" panose="02040503050406030204" pitchFamily="18" charset="0"/>
                                </a:rPr>
                              </m:ctrlPr>
                            </m:fPr>
                            <m:num>
                              <m:r>
                                <a:rPr lang="en-US" sz="1600" i="1">
                                  <a:latin typeface="Cambria Math" panose="02040503050406030204" pitchFamily="18" charset="0"/>
                                </a:rPr>
                                <m:t>𝑆𝑝𝑒𝑒</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𝑘𝑚</m:t>
                                          </m:r>
                                        </m:num>
                                        <m:den>
                                          <m:r>
                                            <a:rPr lang="en-US" sz="1600" i="1">
                                              <a:latin typeface="Cambria Math" panose="02040503050406030204" pitchFamily="18" charset="0"/>
                                            </a:rPr>
                                            <m:t>h</m:t>
                                          </m:r>
                                        </m:den>
                                      </m:f>
                                    </m:e>
                                  </m:d>
                                </m:sub>
                              </m:sSub>
                            </m:num>
                            <m:den>
                              <m:r>
                                <a:rPr lang="en-US" sz="1600" b="0" i="1" smtClean="0">
                                  <a:latin typeface="Cambria Math" panose="02040503050406030204" pitchFamily="18" charset="0"/>
                                </a:rPr>
                                <m:t>1.609</m:t>
                              </m:r>
                            </m:den>
                          </m:f>
                        </m:e>
                      </m:d>
                    </m:oMath>
                  </m:oMathPara>
                </a14:m>
                <a:endParaRPr/>
              </a:p>
              <a:p>
                <a:endParaRPr/>
              </a:p>
              <a:p>
                <a:endParaRPr/>
              </a:p>
              <a:p>
                <a:endParaRPr/>
              </a:p>
              <a:p>
                <a:endParaRPr lang="en-US" sz="1600" dirty="0"/>
              </a:p>
            </p:txBody>
          </p:sp>
        </mc:Choice>
        <mc:Fallback xmlns="">
          <p:sp>
            <p:nvSpPr>
              <p:cNvPr id="7" name="TextBox 6">
                <a:extLst>
                  <a:ext uri="{FF2B5EF4-FFF2-40B4-BE49-F238E27FC236}">
                    <a16:creationId xmlns:a16="http://schemas.microsoft.com/office/drawing/2014/main" id="{69C7ECEF-BF41-E443-9AA7-9AE00FED477A}"/>
                  </a:ext>
                </a:extLst>
              </p:cNvPr>
              <p:cNvSpPr txBox="1">
                <a:spLocks noRot="1" noChangeAspect="1" noMove="1" noResize="1" noEditPoints="1" noAdjustHandles="1" noChangeArrowheads="1" noChangeShapeType="1" noTextEdit="1"/>
              </p:cNvSpPr>
              <p:nvPr/>
            </p:nvSpPr>
            <p:spPr>
              <a:xfrm>
                <a:off x="6157988" y="4270833"/>
                <a:ext cx="4930387" cy="22245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633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B2F-69BD-A922-0A37-15A5B2A37CC5}"/>
              </a:ext>
            </a:extLst>
          </p:cNvPr>
          <p:cNvSpPr>
            <a:spLocks noGrp="1"/>
          </p:cNvSpPr>
          <p:nvPr>
            <p:ph type="title"/>
          </p:nvPr>
        </p:nvSpPr>
        <p:spPr/>
        <p:txBody>
          <a:bodyPr/>
          <a:lstStyle/>
          <a:p>
            <a:r>
              <a:rPr lang="en-US" dirty="0"/>
              <a:t>Novelty</a:t>
            </a:r>
          </a:p>
        </p:txBody>
      </p:sp>
      <p:sp>
        <p:nvSpPr>
          <p:cNvPr id="3" name="Content Placeholder 2">
            <a:extLst>
              <a:ext uri="{FF2B5EF4-FFF2-40B4-BE49-F238E27FC236}">
                <a16:creationId xmlns:a16="http://schemas.microsoft.com/office/drawing/2014/main" id="{71996469-D521-A0BB-805C-CC1C643DAD26}"/>
              </a:ext>
            </a:extLst>
          </p:cNvPr>
          <p:cNvSpPr>
            <a:spLocks noGrp="1"/>
          </p:cNvSpPr>
          <p:nvPr>
            <p:ph idx="1"/>
          </p:nvPr>
        </p:nvSpPr>
        <p:spPr/>
        <p:txBody>
          <a:bodyPr/>
          <a:lstStyle/>
          <a:p>
            <a:r>
              <a:rPr lang="en-US" dirty="0"/>
              <a:t>STIR has never been used as a continuous predictor in a statistical model of observed edge-of-field water-quality concentrations or loads.</a:t>
            </a:r>
          </a:p>
          <a:p>
            <a:r>
              <a:rPr lang="en-US" dirty="0"/>
              <a:t>Process-based models simulate disturbance directly through mechanistic parameters, so no model links STIR numerically to pollutant export.</a:t>
            </a:r>
          </a:p>
        </p:txBody>
      </p:sp>
    </p:spTree>
    <p:extLst>
      <p:ext uri="{BB962C8B-B14F-4D97-AF65-F5344CB8AC3E}">
        <p14:creationId xmlns:p14="http://schemas.microsoft.com/office/powerpoint/2010/main" val="175788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2C6-F175-462D-E0BE-70A8A62D5FB5}"/>
              </a:ext>
            </a:extLst>
          </p:cNvPr>
          <p:cNvSpPr>
            <a:spLocks noGrp="1"/>
          </p:cNvSpPr>
          <p:nvPr>
            <p:ph type="title"/>
          </p:nvPr>
        </p:nvSpPr>
        <p:spPr/>
        <p:txBody>
          <a:bodyPr/>
          <a:lstStyle/>
          <a:p>
            <a:r>
              <a:rPr lang="en-US" dirty="0"/>
              <a:t>What others do with STIR and why it exists</a:t>
            </a:r>
          </a:p>
        </p:txBody>
      </p:sp>
      <p:sp>
        <p:nvSpPr>
          <p:cNvPr id="3" name="Content Placeholder 2">
            <a:extLst>
              <a:ext uri="{FF2B5EF4-FFF2-40B4-BE49-F238E27FC236}">
                <a16:creationId xmlns:a16="http://schemas.microsoft.com/office/drawing/2014/main" id="{E07E45A1-16A7-A077-ECC6-D2E6F8942C6C}"/>
              </a:ext>
            </a:extLst>
          </p:cNvPr>
          <p:cNvSpPr>
            <a:spLocks noGrp="1"/>
          </p:cNvSpPr>
          <p:nvPr>
            <p:ph idx="1"/>
          </p:nvPr>
        </p:nvSpPr>
        <p:spPr>
          <a:xfrm>
            <a:off x="612647" y="1323646"/>
            <a:ext cx="10653579" cy="3708797"/>
          </a:xfrm>
        </p:spPr>
        <p:txBody>
          <a:bodyPr>
            <a:normAutofit fontScale="77500" lnSpcReduction="20000"/>
          </a:bodyPr>
          <a:lstStyle/>
          <a:p>
            <a:r>
              <a:rPr lang="en-US" dirty="0"/>
              <a:t>Used in RUSLE2 and related NRCS tools to represent soil-disturbance intensity that drives predicted erosion and associated sediment-bound nutrient loss (USDA NRCS, 2012; Winger, 2023).</a:t>
            </a:r>
          </a:p>
          <a:p>
            <a:r>
              <a:rPr lang="en-US" dirty="0"/>
              <a:t>Applied as a management index to classify tillage systems for expected runoff and sediment-loss reductions, not to predict observed water-quality measurements (Ferruzzi, 2023; USDA NRCS, 2022).</a:t>
            </a:r>
          </a:p>
          <a:p>
            <a:r>
              <a:rPr lang="en-US" dirty="0"/>
              <a:t>Treated as a proxy for residue disturbance and aggregate disruption that influences runoff generation, but rarely modeled against field-measured concentrations or loads (Karlen et al., 2008; Sittig and Sur, 2024).</a:t>
            </a:r>
          </a:p>
          <a:p>
            <a:r>
              <a:rPr lang="en-US" dirty="0"/>
              <a:t>NRCS uses STIR primarily for:</a:t>
            </a:r>
          </a:p>
          <a:p>
            <a:pPr lvl="1"/>
            <a:r>
              <a:rPr lang="en-US" dirty="0"/>
              <a:t>Tillage classification</a:t>
            </a:r>
          </a:p>
          <a:p>
            <a:pPr lvl="1"/>
            <a:r>
              <a:rPr lang="en-US" dirty="0"/>
              <a:t>Conservation compliance thresholds</a:t>
            </a:r>
          </a:p>
          <a:p>
            <a:pPr lvl="1"/>
            <a:r>
              <a:rPr lang="en-US" dirty="0"/>
              <a:t>Erosion predictions in RUSLE2</a:t>
            </a:r>
          </a:p>
          <a:p>
            <a:pPr lvl="1"/>
            <a:r>
              <a:rPr lang="en-US" dirty="0"/>
              <a:t>Qualitative links to water-quality benefit</a:t>
            </a:r>
          </a:p>
          <a:p>
            <a:endParaRPr lang="en-US" dirty="0"/>
          </a:p>
        </p:txBody>
      </p:sp>
      <p:sp>
        <p:nvSpPr>
          <p:cNvPr id="6" name="TextBox 5">
            <a:extLst>
              <a:ext uri="{FF2B5EF4-FFF2-40B4-BE49-F238E27FC236}">
                <a16:creationId xmlns:a16="http://schemas.microsoft.com/office/drawing/2014/main" id="{D4FE9541-99F4-5B50-CE5E-15343E99437E}"/>
              </a:ext>
            </a:extLst>
          </p:cNvPr>
          <p:cNvSpPr txBox="1"/>
          <p:nvPr/>
        </p:nvSpPr>
        <p:spPr>
          <a:xfrm>
            <a:off x="833439" y="5253451"/>
            <a:ext cx="10250905" cy="1107996"/>
          </a:xfrm>
          <a:prstGeom prst="rect">
            <a:avLst/>
          </a:prstGeom>
          <a:noFill/>
        </p:spPr>
        <p:txBody>
          <a:bodyPr wrap="square">
            <a:spAutoFit/>
          </a:bodyPr>
          <a:lstStyle/>
          <a:p>
            <a:pPr>
              <a:buNone/>
            </a:pPr>
            <a:r>
              <a:rPr lang="en-US" sz="1100" dirty="0"/>
              <a:t>Ferruzzi, G. (2023). Farming Implements in Action: Impacts of Tillage on Soil Disturbance. USDA-NRCS Western Technical Center.</a:t>
            </a:r>
          </a:p>
          <a:p>
            <a:pPr>
              <a:buNone/>
            </a:pPr>
            <a:r>
              <a:rPr lang="en-US" sz="1100" dirty="0"/>
              <a:t>Karlen, D. L., et al. (2008). Soil quality and the RUSLE2 framework for evaluating soil disturbance. Journal of Soil and Water Conservation.</a:t>
            </a:r>
          </a:p>
          <a:p>
            <a:pPr>
              <a:buNone/>
            </a:pPr>
            <a:r>
              <a:rPr lang="en-US" sz="1100" dirty="0"/>
              <a:t>Sittig, N., and Sur, M. (2024). Conservation tillage effects on runoff and erosion: A meta-analysis. Agricultural Water Management.</a:t>
            </a:r>
          </a:p>
          <a:p>
            <a:pPr>
              <a:buNone/>
            </a:pPr>
            <a:r>
              <a:rPr lang="en-US" sz="1100" dirty="0"/>
              <a:t>USDA NRCS (2012). National Agronomy Manual: Residue and Tillage Management Standards 329 and 345.</a:t>
            </a:r>
          </a:p>
          <a:p>
            <a:pPr>
              <a:buNone/>
            </a:pPr>
            <a:r>
              <a:rPr lang="en-US" sz="1100" dirty="0"/>
              <a:t>USDA NRCS (2022). RUSLE2 Operations Database and Soil Tillage Intensity Rating (STIR) Documentation.</a:t>
            </a:r>
          </a:p>
          <a:p>
            <a:pPr>
              <a:buNone/>
            </a:pPr>
            <a:r>
              <a:rPr lang="en-US" sz="1100" dirty="0"/>
              <a:t>Winger, M. (2023). Soil Tillage Intensity Rating training materials. USDA-NRCS. </a:t>
            </a:r>
          </a:p>
        </p:txBody>
      </p:sp>
    </p:spTree>
    <p:extLst>
      <p:ext uri="{BB962C8B-B14F-4D97-AF65-F5344CB8AC3E}">
        <p14:creationId xmlns:p14="http://schemas.microsoft.com/office/powerpoint/2010/main" val="2101148562"/>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258</TotalTime>
  <Words>2052</Words>
  <Application>Microsoft Office PowerPoint</Application>
  <PresentationFormat>Widescreen</PresentationFormat>
  <Paragraphs>194</Paragraphs>
  <Slides>26</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Cambria Math</vt:lpstr>
      <vt:lpstr>Consolas</vt:lpstr>
      <vt:lpstr>Neue Haas Grotesk Text Pro</vt:lpstr>
      <vt:lpstr>Wingdings</vt:lpstr>
      <vt:lpstr>VanillaVTI</vt:lpstr>
      <vt:lpstr>PowerPoint Presentation</vt:lpstr>
      <vt:lpstr>Background</vt:lpstr>
      <vt:lpstr>Livin’ on a Layer (of Residue)</vt:lpstr>
      <vt:lpstr>Diving deeper: Investigating tillage impacts on water quality</vt:lpstr>
      <vt:lpstr>Proposed Research Objectives*</vt:lpstr>
      <vt:lpstr>Problem: Tillage varies in reality</vt:lpstr>
      <vt:lpstr>STIR Me Up Before You Go-Go</vt:lpstr>
      <vt:lpstr>Novelty</vt:lpstr>
      <vt:lpstr>What others do with STIR and why it exists</vt:lpstr>
      <vt:lpstr>STIR Results for Kerbel 2011 - 2025</vt:lpstr>
      <vt:lpstr>Problem: Measurement is Hard</vt:lpstr>
      <vt:lpstr>The Times They Are A-Changin’, So Let’s Use a Bayesian Causal Model </vt:lpstr>
      <vt:lpstr>Under Pressure… From Confounders </vt:lpstr>
      <vt:lpstr>PowerPoint Presentation</vt:lpstr>
      <vt:lpstr>Model You Like a Hurricane</vt:lpstr>
      <vt:lpstr>PowerPoint Presentation</vt:lpstr>
      <vt:lpstr>“Stan” by Me</vt:lpstr>
      <vt:lpstr> Hit Me With Your Best Plot  (Results so far)</vt:lpstr>
      <vt:lpstr>Signed, Sealed, Delivered (It’s STIR)</vt:lpstr>
      <vt:lpstr>Pump Up the Volume</vt:lpstr>
      <vt:lpstr>Load on the Water</vt:lpstr>
      <vt:lpstr>Don’t Stop Decaying</vt:lpstr>
      <vt:lpstr>Time After Time (But Only for Some Analytes)</vt:lpstr>
      <vt:lpstr>Yesterday (All My Deviations Seemed So Far Away)</vt:lpstr>
      <vt:lpstr>What’s Left?</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Brown,AJ</dc:creator>
  <cp:lastModifiedBy>Brown,AJ</cp:lastModifiedBy>
  <cp:revision>2</cp:revision>
  <dcterms:created xsi:type="dcterms:W3CDTF">2025-12-11T02:21:24Z</dcterms:created>
  <dcterms:modified xsi:type="dcterms:W3CDTF">2025-12-11T06:41:26Z</dcterms:modified>
</cp:coreProperties>
</file>